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slideMasters/slideMaster22.xml" ContentType="application/vnd.openxmlformats-officedocument.presentationml.slideMaster+xml"/>
  <Override PartName="/ppt/slides/slide22.xml" ContentType="application/vnd.openxmlformats-officedocument.presentationml.slide+xml"/>
  <Override PartName="/ppt/slideMasters/slideMaster23.xml" ContentType="application/vnd.openxmlformats-officedocument.presentationml.slideMaster+xml"/>
  <Override PartName="/ppt/slides/slide23.xml" ContentType="application/vnd.openxmlformats-officedocument.presentationml.slide+xml"/>
  <Override PartName="/ppt/slideMasters/slideMaster24.xml" ContentType="application/vnd.openxmlformats-officedocument.presentationml.slideMaster+xml"/>
  <Override PartName="/ppt/slides/slide24.xml" ContentType="application/vnd.openxmlformats-officedocument.presentationml.slide+xml"/>
  <Override PartName="/ppt/slideMasters/slideMaster25.xml" ContentType="application/vnd.openxmlformats-officedocument.presentationml.slideMaster+xml"/>
  <Override PartName="/ppt/slides/slide25.xml" ContentType="application/vnd.openxmlformats-officedocument.presentationml.slide+xml"/>
  <Override PartName="/ppt/slideMasters/slideMaster26.xml" ContentType="application/vnd.openxmlformats-officedocument.presentationml.slideMaster+xml"/>
  <Override PartName="/ppt/slides/slide26.xml" ContentType="application/vnd.openxmlformats-officedocument.presentationml.slide+xml"/>
  <Override PartName="/ppt/slideMasters/slideMaster27.xml" ContentType="application/vnd.openxmlformats-officedocument.presentationml.slideMaster+xml"/>
  <Override PartName="/ppt/slides/slide27.xml" ContentType="application/vnd.openxmlformats-officedocument.presentationml.slide+xml"/>
  <Override PartName="/ppt/slideMasters/slideMaster28.xml" ContentType="application/vnd.openxmlformats-officedocument.presentationml.slideMaster+xml"/>
  <Override PartName="/ppt/slides/slide28.xml" ContentType="application/vnd.openxmlformats-officedocument.presentationml.slide+xml"/>
  <Override PartName="/ppt/slideMasters/slideMaster29.xml" ContentType="application/vnd.openxmlformats-officedocument.presentationml.slideMaster+xml"/>
  <Override PartName="/ppt/slides/slide29.xml" ContentType="application/vnd.openxmlformats-officedocument.presentationml.slide+xml"/>
  <Override PartName="/ppt/slideMasters/slideMaster30.xml" ContentType="application/vnd.openxmlformats-officedocument.presentationml.slideMaster+xml"/>
  <Override PartName="/ppt/slides/slide30.xml" ContentType="application/vnd.openxmlformats-officedocument.presentationml.slide+xml"/>
  <Override PartName="/ppt/slideMasters/slideMaster31.xml" ContentType="application/vnd.openxmlformats-officedocument.presentationml.slideMaster+xml"/>
  <Override PartName="/ppt/slides/slide31.xml" ContentType="application/vnd.openxmlformats-officedocument.presentationml.slide+xml"/>
  <Override PartName="/ppt/slideMasters/slideMaster32.xml" ContentType="application/vnd.openxmlformats-officedocument.presentationml.slideMaster+xml"/>
  <Override PartName="/ppt/slides/slide32.xml" ContentType="application/vnd.openxmlformats-officedocument.presentationml.slide+xml"/>
  <Override PartName="/ppt/slideMasters/slideMaster33.xml" ContentType="application/vnd.openxmlformats-officedocument.presentationml.slideMaster+xml"/>
  <Override PartName="/ppt/slides/slide33.xml" ContentType="application/vnd.openxmlformats-officedocument.presentationml.slide+xml"/>
  <Override PartName="/ppt/slideMasters/slideMaster34.xml" ContentType="application/vnd.openxmlformats-officedocument.presentationml.slideMaster+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ustom.xml" ContentType="application/vnd.openxmlformats-officedocument.custom-properti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 Id="rId4" Type="http://schemas.openxmlformats.org/officeDocument/2006/relationships/custom-properties" Target="docProps/custom.xml" />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notesMasterIdLst>
    <p:notesMasterId r:id="rId36"/>
  </p:notesMasterIdLst>
  <p:sldSz cx="12192000" cy="6858000"/>
  <p:notesSz cx="6858000" cy="12192000"/>
  <p:embeddedFontLst>
    <p:embeddedFont>
      <p:font typeface="MiSans" charset="-122" pitchFamily="34"/>
      <p:regular r:id="rId41"/>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 Id="rId41" Type="http://schemas.openxmlformats.org/officeDocument/2006/relationships/font" Target="fonts/font1.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2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2.xml"/>
		</Relationships>
</file>

<file path=ppt/notesSlides/_rels/notesSlide2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3.xml"/>
		</Relationships>
</file>

<file path=ppt/notesSlides/_rels/notesSlide2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4.xml"/>
		</Relationships>
</file>

<file path=ppt/notesSlides/_rels/notesSlide2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5.xml"/>
		</Relationships>
</file>

<file path=ppt/notesSlides/_rels/notesSlide2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6.xml"/>
		</Relationships>
</file>

<file path=ppt/notesSlides/_rels/notesSlide2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7.xml"/>
		</Relationships>
</file>

<file path=ppt/notesSlides/_rels/notesSlide2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8.xml"/>
		</Relationships>
</file>

<file path=ppt/notesSlides/_rels/notesSlide2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9.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3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0.xml"/>
		</Relationships>
</file>

<file path=ppt/notesSlides/_rels/notesSlide3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1.xml"/>
		</Relationships>
</file>

<file path=ppt/notesSlides/_rels/notesSlide3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2.xml"/>
		</Relationships>
</file>

<file path=ppt/notesSlides/_rels/notesSlide3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3.xml"/>
		</Relationships>
</file>

<file path=ppt/notesSlides/_rels/notesSlide3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4.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 Id="rId9" Type="http://schemas.openxmlformats.org/officeDocument/2006/relationships/image" Target="../media/image-1-9.png"/><Relationship Id="rId10" Type="http://schemas.openxmlformats.org/officeDocument/2006/relationships/image" Target="../media/image-1-10.png"/><Relationship Id="rId11" Type="http://schemas.openxmlformats.org/officeDocument/2006/relationships/slideLayout" Target="../slideLayouts/slideLayout1.xml"/><Relationship Id="rId1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3-7.png"/><Relationship Id="rId8" Type="http://schemas.openxmlformats.org/officeDocument/2006/relationships/image" Target="../media/image-1-9.png"/><Relationship Id="rId9" Type="http://schemas.openxmlformats.org/officeDocument/2006/relationships/image" Target="../media/image-3-9.png"/><Relationship Id="rId10" Type="http://schemas.openxmlformats.org/officeDocument/2006/relationships/image" Target="../media/image-3-10.png"/><Relationship Id="rId11" Type="http://schemas.openxmlformats.org/officeDocument/2006/relationships/image" Target="../media/image-3-11.png"/><Relationship Id="rId12" Type="http://schemas.openxmlformats.org/officeDocument/2006/relationships/slideLayout" Target="../slideLayouts/slideLayout1.xml"/><Relationship Id="rId1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1-2.png"/><Relationship Id="rId3" Type="http://schemas.openxmlformats.org/officeDocument/2006/relationships/image" Target="../media/image-2-6.png"/><Relationship Id="rId4" Type="http://schemas.openxmlformats.org/officeDocument/2006/relationships/image" Target="../media/image-11-4.png"/><Relationship Id="rId5" Type="http://schemas.openxmlformats.org/officeDocument/2006/relationships/image" Target="../media/image-2-21.png"/><Relationship Id="rId6" Type="http://schemas.openxmlformats.org/officeDocument/2006/relationships/image" Target="../media/image-1-6.png"/><Relationship Id="rId7" Type="http://schemas.openxmlformats.org/officeDocument/2006/relationships/image" Target="../media/image-1-3.png"/><Relationship Id="rId8" Type="http://schemas.openxmlformats.org/officeDocument/2006/relationships/image" Target="../media/image-4-7.png"/><Relationship Id="rId9" Type="http://schemas.openxmlformats.org/officeDocument/2006/relationships/image" Target="../media/image-4-7.png"/><Relationship Id="rId10" Type="http://schemas.openxmlformats.org/officeDocument/2006/relationships/image" Target="../media/image-4-7.png"/><Relationship Id="rId11" Type="http://schemas.openxmlformats.org/officeDocument/2006/relationships/image" Target="../media/image-2-21.png"/><Relationship Id="rId12" Type="http://schemas.openxmlformats.org/officeDocument/2006/relationships/slideLayout" Target="../slideLayouts/slideLayout1.xml"/><Relationship Id="rId1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jpg"/><Relationship Id="rId2" Type="http://schemas.openxmlformats.org/officeDocument/2006/relationships/image" Target="../media/image-1-3.png"/><Relationship Id="rId3" Type="http://schemas.openxmlformats.org/officeDocument/2006/relationships/image" Target="../media/image-12-3.png"/><Relationship Id="rId4" Type="http://schemas.openxmlformats.org/officeDocument/2006/relationships/image" Target="../media/image-12-4.png"/><Relationship Id="rId5" Type="http://schemas.openxmlformats.org/officeDocument/2006/relationships/image" Target="../media/image-12-4.png"/><Relationship Id="rId6" Type="http://schemas.openxmlformats.org/officeDocument/2006/relationships/image" Target="../media/image-12-4.png"/><Relationship Id="rId7" Type="http://schemas.openxmlformats.org/officeDocument/2006/relationships/image" Target="../media/image-12-4.png"/><Relationship Id="rId8" Type="http://schemas.openxmlformats.org/officeDocument/2006/relationships/image" Target="../media/image-1-3.png"/><Relationship Id="rId9" Type="http://schemas.openxmlformats.org/officeDocument/2006/relationships/image" Target="../media/image-1-6.png"/><Relationship Id="rId10" Type="http://schemas.openxmlformats.org/officeDocument/2006/relationships/image" Target="../media/image-1-6.png"/><Relationship Id="rId11" Type="http://schemas.openxmlformats.org/officeDocument/2006/relationships/image" Target="../media/image-1-6.png"/><Relationship Id="rId12" Type="http://schemas.openxmlformats.org/officeDocument/2006/relationships/image" Target="../media/image-1-9.png"/><Relationship Id="rId13" Type="http://schemas.openxmlformats.org/officeDocument/2006/relationships/image" Target="../media/image-1-9.png"/><Relationship Id="rId14" Type="http://schemas.openxmlformats.org/officeDocument/2006/relationships/slideLayout" Target="../slideLayouts/slideLayout1.xml"/><Relationship Id="rId15"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image" Target="../media/image-13-1.png"/><Relationship Id="rId3" Type="http://schemas.openxmlformats.org/officeDocument/2006/relationships/image" Target="../media/image-13-1.png"/><Relationship Id="rId4" Type="http://schemas.openxmlformats.org/officeDocument/2006/relationships/image" Target="../media/image-12-3.png"/><Relationship Id="rId5" Type="http://schemas.openxmlformats.org/officeDocument/2006/relationships/image" Target="../media/image-13-5.png"/><Relationship Id="rId6" Type="http://schemas.openxmlformats.org/officeDocument/2006/relationships/image" Target="../media/image-13-5.png"/><Relationship Id="rId7" Type="http://schemas.openxmlformats.org/officeDocument/2006/relationships/image" Target="../media/image-13-5.png"/><Relationship Id="rId8" Type="http://schemas.openxmlformats.org/officeDocument/2006/relationships/slideLayout" Target="../slideLayouts/slideLayout1.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1-9.png"/><Relationship Id="rId3" Type="http://schemas.openxmlformats.org/officeDocument/2006/relationships/image" Target="../media/image-3-10.png"/><Relationship Id="rId4" Type="http://schemas.openxmlformats.org/officeDocument/2006/relationships/image" Target="../media/image-1-6.png"/><Relationship Id="rId5" Type="http://schemas.openxmlformats.org/officeDocument/2006/relationships/image" Target="../media/image-1-2.png"/><Relationship Id="rId6" Type="http://schemas.openxmlformats.org/officeDocument/2006/relationships/image" Target="../media/image-14-6.jpg"/><Relationship Id="rId7" Type="http://schemas.openxmlformats.org/officeDocument/2006/relationships/slideLayout" Target="../slideLayouts/slideLayout1.xml"/><Relationship Id="rId8"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image-15-1.jpg"/><Relationship Id="rId2" Type="http://schemas.openxmlformats.org/officeDocument/2006/relationships/image" Target="../media/image-15-2.png"/><Relationship Id="rId3" Type="http://schemas.openxmlformats.org/officeDocument/2006/relationships/image" Target="../media/image-15-2.png"/><Relationship Id="rId4" Type="http://schemas.openxmlformats.org/officeDocument/2006/relationships/image" Target="../media/image-4-7.png"/><Relationship Id="rId5" Type="http://schemas.openxmlformats.org/officeDocument/2006/relationships/image" Target="../media/image-4-7.png"/><Relationship Id="rId6" Type="http://schemas.openxmlformats.org/officeDocument/2006/relationships/image" Target="../media/image-4-7.png"/><Relationship Id="rId7" Type="http://schemas.openxmlformats.org/officeDocument/2006/relationships/image" Target="../media/image-15-7.png"/><Relationship Id="rId8" Type="http://schemas.openxmlformats.org/officeDocument/2006/relationships/image" Target="../media/image-15-8.png"/><Relationship Id="rId9" Type="http://schemas.openxmlformats.org/officeDocument/2006/relationships/image" Target="../media/image-15-8.png"/><Relationship Id="rId10" Type="http://schemas.openxmlformats.org/officeDocument/2006/relationships/slideLayout" Target="../slideLayouts/slideLayout1.xml"/><Relationship Id="rId11"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2-3.png"/><Relationship Id="rId3" Type="http://schemas.openxmlformats.org/officeDocument/2006/relationships/image" Target="../media/image-2-3.png"/><Relationship Id="rId4" Type="http://schemas.openxmlformats.org/officeDocument/2006/relationships/image" Target="../media/image-16-4.png"/><Relationship Id="rId5" Type="http://schemas.openxmlformats.org/officeDocument/2006/relationships/image" Target="../media/image-16-5.png"/><Relationship Id="rId6" Type="http://schemas.openxmlformats.org/officeDocument/2006/relationships/image" Target="../media/image-16-4.png"/><Relationship Id="rId7" Type="http://schemas.openxmlformats.org/officeDocument/2006/relationships/image" Target="../media/image-16-5.png"/><Relationship Id="rId8" Type="http://schemas.openxmlformats.org/officeDocument/2006/relationships/image" Target="../media/image-1-9.png"/><Relationship Id="rId9" Type="http://schemas.openxmlformats.org/officeDocument/2006/relationships/image" Target="../media/image-1-9.png"/><Relationship Id="rId10" Type="http://schemas.openxmlformats.org/officeDocument/2006/relationships/image" Target="../media/image-1-2.png"/><Relationship Id="rId11" Type="http://schemas.openxmlformats.org/officeDocument/2006/relationships/slideLayout" Target="../slideLayouts/slideLayout1.xml"/><Relationship Id="rId1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3-7.png"/><Relationship Id="rId8" Type="http://schemas.openxmlformats.org/officeDocument/2006/relationships/image" Target="../media/image-1-9.png"/><Relationship Id="rId9" Type="http://schemas.openxmlformats.org/officeDocument/2006/relationships/image" Target="../media/image-3-9.png"/><Relationship Id="rId10" Type="http://schemas.openxmlformats.org/officeDocument/2006/relationships/image" Target="../media/image-3-10.png"/><Relationship Id="rId11" Type="http://schemas.openxmlformats.org/officeDocument/2006/relationships/image" Target="../media/image-3-11.png"/><Relationship Id="rId12" Type="http://schemas.openxmlformats.org/officeDocument/2006/relationships/slideLayout" Target="../slideLayouts/slideLayout1.xml"/><Relationship Id="rId13"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2-3.png"/><Relationship Id="rId3" Type="http://schemas.openxmlformats.org/officeDocument/2006/relationships/image" Target="../media/image-2-3.png"/><Relationship Id="rId4" Type="http://schemas.openxmlformats.org/officeDocument/2006/relationships/image" Target="../media/image-16-4.png"/><Relationship Id="rId5" Type="http://schemas.openxmlformats.org/officeDocument/2006/relationships/image" Target="../media/image-16-5.png"/><Relationship Id="rId6" Type="http://schemas.openxmlformats.org/officeDocument/2006/relationships/image" Target="../media/image-16-4.png"/><Relationship Id="rId7" Type="http://schemas.openxmlformats.org/officeDocument/2006/relationships/image" Target="../media/image-16-5.png"/><Relationship Id="rId8" Type="http://schemas.openxmlformats.org/officeDocument/2006/relationships/image" Target="../media/image-1-9.png"/><Relationship Id="rId9" Type="http://schemas.openxmlformats.org/officeDocument/2006/relationships/image" Target="../media/image-1-9.png"/><Relationship Id="rId10" Type="http://schemas.openxmlformats.org/officeDocument/2006/relationships/image" Target="../media/image-1-2.png"/><Relationship Id="rId11" Type="http://schemas.openxmlformats.org/officeDocument/2006/relationships/slideLayout" Target="../slideLayouts/slideLayout1.xml"/><Relationship Id="rId1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image" Target="../media/image-12-1.jpg"/><Relationship Id="rId2" Type="http://schemas.openxmlformats.org/officeDocument/2006/relationships/image" Target="../media/image-1-3.png"/><Relationship Id="rId3" Type="http://schemas.openxmlformats.org/officeDocument/2006/relationships/image" Target="../media/image-2-6.png"/><Relationship Id="rId4" Type="http://schemas.openxmlformats.org/officeDocument/2006/relationships/image" Target="../media/image-12-4.png"/><Relationship Id="rId5" Type="http://schemas.openxmlformats.org/officeDocument/2006/relationships/image" Target="../media/image-13-5.png"/><Relationship Id="rId6" Type="http://schemas.openxmlformats.org/officeDocument/2006/relationships/image" Target="../media/image-19-6.png"/><Relationship Id="rId7" Type="http://schemas.openxmlformats.org/officeDocument/2006/relationships/image" Target="../media/image-19-7.svg"/><Relationship Id="rId8" Type="http://schemas.openxmlformats.org/officeDocument/2006/relationships/image" Target="../media/image-12-4.png"/><Relationship Id="rId9" Type="http://schemas.openxmlformats.org/officeDocument/2006/relationships/image" Target="../media/image-12-4.png"/><Relationship Id="rId10" Type="http://schemas.openxmlformats.org/officeDocument/2006/relationships/image" Target="../media/image-13-5.png"/><Relationship Id="rId11" Type="http://schemas.openxmlformats.org/officeDocument/2006/relationships/image" Target="../media/image-19-11.png"/><Relationship Id="rId12" Type="http://schemas.openxmlformats.org/officeDocument/2006/relationships/image" Target="../media/image-13-5.png"/><Relationship Id="rId13" Type="http://schemas.openxmlformats.org/officeDocument/2006/relationships/image" Target="../media/image-19-13.png"/><Relationship Id="rId14" Type="http://schemas.openxmlformats.org/officeDocument/2006/relationships/slideLayout" Target="../slideLayouts/slideLayout1.xml"/><Relationship Id="rId15"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image" Target="../media/image-2-1.png"/><Relationship Id="rId2" Type="http://schemas.openxmlformats.org/officeDocument/2006/relationships/image" Target="../media/image-1-6.png"/><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jp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png"/><Relationship Id="rId9" Type="http://schemas.openxmlformats.org/officeDocument/2006/relationships/image" Target="../media/image-2-7.png"/><Relationship Id="rId10" Type="http://schemas.openxmlformats.org/officeDocument/2006/relationships/image" Target="../media/image-2-8.png"/><Relationship Id="rId11" Type="http://schemas.openxmlformats.org/officeDocument/2006/relationships/image" Target="../media/image-2-7.png"/><Relationship Id="rId12" Type="http://schemas.openxmlformats.org/officeDocument/2006/relationships/image" Target="../media/image-2-8.png"/><Relationship Id="rId13" Type="http://schemas.openxmlformats.org/officeDocument/2006/relationships/image" Target="../media/image-2-7.png"/><Relationship Id="rId14" Type="http://schemas.openxmlformats.org/officeDocument/2006/relationships/image" Target="../media/image-2-8.png"/><Relationship Id="rId15" Type="http://schemas.openxmlformats.org/officeDocument/2006/relationships/image" Target="../media/image-2-7.png"/><Relationship Id="rId16" Type="http://schemas.openxmlformats.org/officeDocument/2006/relationships/image" Target="../media/image-2-8.png"/><Relationship Id="rId17" Type="http://schemas.openxmlformats.org/officeDocument/2006/relationships/image" Target="../media/image-1-3.png"/><Relationship Id="rId18" Type="http://schemas.openxmlformats.org/officeDocument/2006/relationships/image" Target="../media/image-1-6.png"/><Relationship Id="rId19" Type="http://schemas.openxmlformats.org/officeDocument/2006/relationships/image" Target="../media/image-1-2.png"/><Relationship Id="rId20" Type="http://schemas.openxmlformats.org/officeDocument/2006/relationships/image" Target="../media/image-1-9.png"/><Relationship Id="rId21" Type="http://schemas.openxmlformats.org/officeDocument/2006/relationships/image" Target="../media/image-2-21.png"/><Relationship Id="rId22" Type="http://schemas.openxmlformats.org/officeDocument/2006/relationships/slideLayout" Target="../slideLayouts/slideLayout1.xml"/><Relationship Id="rId2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image" Target="../media/image-20-1.png"/><Relationship Id="rId2" Type="http://schemas.openxmlformats.org/officeDocument/2006/relationships/image" Target="../media/image-20-1.png"/><Relationship Id="rId3" Type="http://schemas.openxmlformats.org/officeDocument/2006/relationships/image" Target="../media/image-13-5.png"/><Relationship Id="rId4" Type="http://schemas.openxmlformats.org/officeDocument/2006/relationships/image" Target="../media/image-13-5.png"/><Relationship Id="rId5" Type="http://schemas.openxmlformats.org/officeDocument/2006/relationships/image" Target="../media/image-1-3.png"/><Relationship Id="rId6" Type="http://schemas.openxmlformats.org/officeDocument/2006/relationships/image" Target="../media/image-1-6.png"/><Relationship Id="rId7" Type="http://schemas.openxmlformats.org/officeDocument/2006/relationships/image" Target="../media/image-4-7.png"/><Relationship Id="rId8" Type="http://schemas.openxmlformats.org/officeDocument/2006/relationships/image" Target="../media/image-4-7.png"/><Relationship Id="rId9" Type="http://schemas.openxmlformats.org/officeDocument/2006/relationships/image" Target="../media/image-4-7.png"/><Relationship Id="rId10" Type="http://schemas.openxmlformats.org/officeDocument/2006/relationships/image" Target="../media/image-4-7.png"/><Relationship Id="rId11" Type="http://schemas.openxmlformats.org/officeDocument/2006/relationships/image" Target="../media/image-4-7.png"/><Relationship Id="rId12" Type="http://schemas.openxmlformats.org/officeDocument/2006/relationships/image" Target="../media/image-4-7.png"/><Relationship Id="rId13" Type="http://schemas.openxmlformats.org/officeDocument/2006/relationships/image" Target="../media/image-2-21.png"/><Relationship Id="rId14" Type="http://schemas.openxmlformats.org/officeDocument/2006/relationships/image" Target="../media/image-1-6.png"/><Relationship Id="rId15" Type="http://schemas.openxmlformats.org/officeDocument/2006/relationships/image" Target="../media/image-1-3.png"/><Relationship Id="rId16" Type="http://schemas.openxmlformats.org/officeDocument/2006/relationships/image" Target="../media/image-1-9.png"/><Relationship Id="rId17" Type="http://schemas.openxmlformats.org/officeDocument/2006/relationships/image" Target="../media/image-1-6.png"/><Relationship Id="rId18" Type="http://schemas.openxmlformats.org/officeDocument/2006/relationships/image" Target="../media/image-1-6.png"/><Relationship Id="rId19" Type="http://schemas.openxmlformats.org/officeDocument/2006/relationships/slideLayout" Target="../slideLayouts/slideLayout1.xml"/><Relationship Id="rId20"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image" Target="../media/image-21-1.png"/><Relationship Id="rId2" Type="http://schemas.openxmlformats.org/officeDocument/2006/relationships/image" Target="../media/image-21-2.jpg"/><Relationship Id="rId3" Type="http://schemas.openxmlformats.org/officeDocument/2006/relationships/image" Target="../media/image-21-1.png"/><Relationship Id="rId4" Type="http://schemas.openxmlformats.org/officeDocument/2006/relationships/image" Target="../media/image-21-2.jpg"/><Relationship Id="rId5" Type="http://schemas.openxmlformats.org/officeDocument/2006/relationships/image" Target="../media/image-21-1.png"/><Relationship Id="rId6" Type="http://schemas.openxmlformats.org/officeDocument/2006/relationships/image" Target="../media/image-21-2.jpg"/><Relationship Id="rId7" Type="http://schemas.openxmlformats.org/officeDocument/2006/relationships/image" Target="../media/image-1-3.png"/><Relationship Id="rId8" Type="http://schemas.openxmlformats.org/officeDocument/2006/relationships/image" Target="../media/image-1-6.png"/><Relationship Id="rId9" Type="http://schemas.openxmlformats.org/officeDocument/2006/relationships/image" Target="../media/image-21-9.png"/><Relationship Id="rId10" Type="http://schemas.openxmlformats.org/officeDocument/2006/relationships/image" Target="../media/image-1-8.png"/><Relationship Id="rId11" Type="http://schemas.openxmlformats.org/officeDocument/2006/relationships/slideLayout" Target="../slideLayouts/slideLayout1.xml"/><Relationship Id="rId1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image" Target="../media/image-3-10.png"/><Relationship Id="rId2" Type="http://schemas.openxmlformats.org/officeDocument/2006/relationships/image" Target="../media/image-12-1.jpg"/><Relationship Id="rId3" Type="http://schemas.openxmlformats.org/officeDocument/2006/relationships/image" Target="../media/image-1-3.png"/><Relationship Id="rId4" Type="http://schemas.openxmlformats.org/officeDocument/2006/relationships/image" Target="../media/image-11-2.png"/><Relationship Id="rId5" Type="http://schemas.openxmlformats.org/officeDocument/2006/relationships/image" Target="../media/image-11-2.png"/><Relationship Id="rId6" Type="http://schemas.openxmlformats.org/officeDocument/2006/relationships/image" Target="../media/image-4-7.png"/><Relationship Id="rId7" Type="http://schemas.openxmlformats.org/officeDocument/2006/relationships/image" Target="../media/image-4-7.png"/><Relationship Id="rId8" Type="http://schemas.openxmlformats.org/officeDocument/2006/relationships/image" Target="../media/image-4-7.png"/><Relationship Id="rId9" Type="http://schemas.openxmlformats.org/officeDocument/2006/relationships/image" Target="../media/image-4-7.png"/><Relationship Id="rId10" Type="http://schemas.openxmlformats.org/officeDocument/2006/relationships/image" Target="../media/image-4-7.png"/><Relationship Id="rId11" Type="http://schemas.openxmlformats.org/officeDocument/2006/relationships/image" Target="../media/image-4-7.png"/><Relationship Id="rId12" Type="http://schemas.openxmlformats.org/officeDocument/2006/relationships/slideLayout" Target="../slideLayouts/slideLayout1.xml"/><Relationship Id="rId13"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image" Target="../media/image-23-1.png"/><Relationship Id="rId2" Type="http://schemas.openxmlformats.org/officeDocument/2006/relationships/image" Target="../media/image-23-2.png"/><Relationship Id="rId3" Type="http://schemas.openxmlformats.org/officeDocument/2006/relationships/image" Target="../media/image-1-8.png"/><Relationship Id="rId4" Type="http://schemas.openxmlformats.org/officeDocument/2006/relationships/image" Target="../media/image-1-3.png"/><Relationship Id="rId5" Type="http://schemas.openxmlformats.org/officeDocument/2006/relationships/image" Target="../media/image-1-6.png"/><Relationship Id="rId6" Type="http://schemas.openxmlformats.org/officeDocument/2006/relationships/image" Target="../media/image-2-21.png"/><Relationship Id="rId7" Type="http://schemas.openxmlformats.org/officeDocument/2006/relationships/image" Target="../media/image-1-9.png"/><Relationship Id="rId8" Type="http://schemas.openxmlformats.org/officeDocument/2006/relationships/image" Target="../media/image-1-2.png"/><Relationship Id="rId9" Type="http://schemas.openxmlformats.org/officeDocument/2006/relationships/slideLayout" Target="../slideLayouts/slideLayout1.xml"/><Relationship Id="rId10"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1.png"/><Relationship Id="rId3" Type="http://schemas.openxmlformats.org/officeDocument/2006/relationships/image" Target="../media/image-8-3.png"/><Relationship Id="rId4" Type="http://schemas.openxmlformats.org/officeDocument/2006/relationships/image" Target="../media/image-8-3.png"/><Relationship Id="rId5" Type="http://schemas.openxmlformats.org/officeDocument/2006/relationships/image" Target="../media/image-8-5.png"/><Relationship Id="rId6" Type="http://schemas.openxmlformats.org/officeDocument/2006/relationships/image" Target="../media/image-8-5.png"/><Relationship Id="rId7" Type="http://schemas.openxmlformats.org/officeDocument/2006/relationships/image" Target="../media/image-8-5.png"/><Relationship Id="rId8" Type="http://schemas.openxmlformats.org/officeDocument/2006/relationships/image" Target="../media/image-8-5.png"/><Relationship Id="rId9" Type="http://schemas.openxmlformats.org/officeDocument/2006/relationships/image" Target="../media/image-2-21.png"/><Relationship Id="rId10" Type="http://schemas.openxmlformats.org/officeDocument/2006/relationships/image" Target="../media/image-1-3.png"/><Relationship Id="rId11" Type="http://schemas.openxmlformats.org/officeDocument/2006/relationships/image" Target="../media/image-1-6.png"/><Relationship Id="rId12" Type="http://schemas.openxmlformats.org/officeDocument/2006/relationships/image" Target="../media/image-1-9.png"/><Relationship Id="rId13" Type="http://schemas.openxmlformats.org/officeDocument/2006/relationships/image" Target="../media/image-1-2.png"/><Relationship Id="rId14" Type="http://schemas.openxmlformats.org/officeDocument/2006/relationships/image" Target="../media/image-1-6.png"/><Relationship Id="rId15" Type="http://schemas.openxmlformats.org/officeDocument/2006/relationships/image" Target="../media/image-1-3.png"/><Relationship Id="rId16" Type="http://schemas.openxmlformats.org/officeDocument/2006/relationships/slideLayout" Target="../slideLayouts/slideLayout1.xml"/><Relationship Id="rId17"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3-7.png"/><Relationship Id="rId8" Type="http://schemas.openxmlformats.org/officeDocument/2006/relationships/image" Target="../media/image-1-9.png"/><Relationship Id="rId9" Type="http://schemas.openxmlformats.org/officeDocument/2006/relationships/image" Target="../media/image-3-9.png"/><Relationship Id="rId10" Type="http://schemas.openxmlformats.org/officeDocument/2006/relationships/image" Target="../media/image-3-10.png"/><Relationship Id="rId11" Type="http://schemas.openxmlformats.org/officeDocument/2006/relationships/image" Target="../media/image-3-11.png"/><Relationship Id="rId12" Type="http://schemas.openxmlformats.org/officeDocument/2006/relationships/slideLayout" Target="../slideLayouts/slideLayout1.xml"/><Relationship Id="rId13"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image" Target="../media/image-20-1.png"/><Relationship Id="rId2" Type="http://schemas.openxmlformats.org/officeDocument/2006/relationships/image" Target="../media/image-20-1.png"/><Relationship Id="rId3" Type="http://schemas.openxmlformats.org/officeDocument/2006/relationships/image" Target="../media/image-13-5.png"/><Relationship Id="rId4" Type="http://schemas.openxmlformats.org/officeDocument/2006/relationships/image" Target="../media/image-13-5.png"/><Relationship Id="rId5" Type="http://schemas.openxmlformats.org/officeDocument/2006/relationships/image" Target="../media/image-1-3.png"/><Relationship Id="rId6" Type="http://schemas.openxmlformats.org/officeDocument/2006/relationships/image" Target="../media/image-1-6.png"/><Relationship Id="rId7" Type="http://schemas.openxmlformats.org/officeDocument/2006/relationships/image" Target="../media/image-4-7.png"/><Relationship Id="rId8" Type="http://schemas.openxmlformats.org/officeDocument/2006/relationships/image" Target="../media/image-4-7.png"/><Relationship Id="rId9" Type="http://schemas.openxmlformats.org/officeDocument/2006/relationships/image" Target="../media/image-4-7.png"/><Relationship Id="rId10" Type="http://schemas.openxmlformats.org/officeDocument/2006/relationships/image" Target="../media/image-4-7.png"/><Relationship Id="rId11" Type="http://schemas.openxmlformats.org/officeDocument/2006/relationships/image" Target="../media/image-4-7.png"/><Relationship Id="rId12" Type="http://schemas.openxmlformats.org/officeDocument/2006/relationships/image" Target="../media/image-4-7.png"/><Relationship Id="rId13" Type="http://schemas.openxmlformats.org/officeDocument/2006/relationships/image" Target="../media/image-2-21.png"/><Relationship Id="rId14" Type="http://schemas.openxmlformats.org/officeDocument/2006/relationships/image" Target="../media/image-1-6.png"/><Relationship Id="rId15" Type="http://schemas.openxmlformats.org/officeDocument/2006/relationships/image" Target="../media/image-1-3.png"/><Relationship Id="rId16" Type="http://schemas.openxmlformats.org/officeDocument/2006/relationships/image" Target="../media/image-1-9.png"/><Relationship Id="rId17" Type="http://schemas.openxmlformats.org/officeDocument/2006/relationships/image" Target="../media/image-1-6.png"/><Relationship Id="rId18" Type="http://schemas.openxmlformats.org/officeDocument/2006/relationships/image" Target="../media/image-1-6.png"/><Relationship Id="rId19" Type="http://schemas.openxmlformats.org/officeDocument/2006/relationships/slideLayout" Target="../slideLayouts/slideLayout1.xml"/><Relationship Id="rId20"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image" Target="../media/image-2-3.png"/><Relationship Id="rId2" Type="http://schemas.openxmlformats.org/officeDocument/2006/relationships/image" Target="../media/image-21-1.png"/><Relationship Id="rId3" Type="http://schemas.openxmlformats.org/officeDocument/2006/relationships/image" Target="../media/image-21-2.jpg"/><Relationship Id="rId4" Type="http://schemas.openxmlformats.org/officeDocument/2006/relationships/image" Target="../media/image-21-1.png"/><Relationship Id="rId5" Type="http://schemas.openxmlformats.org/officeDocument/2006/relationships/image" Target="../media/image-21-2.jpg"/><Relationship Id="rId6" Type="http://schemas.openxmlformats.org/officeDocument/2006/relationships/image" Target="../media/image-21-1.png"/><Relationship Id="rId7" Type="http://schemas.openxmlformats.org/officeDocument/2006/relationships/image" Target="../media/image-21-2.jpg"/><Relationship Id="rId8" Type="http://schemas.openxmlformats.org/officeDocument/2006/relationships/image" Target="../media/image-21-1.png"/><Relationship Id="rId9" Type="http://schemas.openxmlformats.org/officeDocument/2006/relationships/image" Target="../media/image-21-2.jpg"/><Relationship Id="rId10" Type="http://schemas.openxmlformats.org/officeDocument/2006/relationships/image" Target="../media/image-1-3.png"/><Relationship Id="rId11" Type="http://schemas.openxmlformats.org/officeDocument/2006/relationships/image" Target="../media/image-1-6.png"/><Relationship Id="rId12" Type="http://schemas.openxmlformats.org/officeDocument/2006/relationships/slideLayout" Target="../slideLayouts/slideLayout1.xml"/><Relationship Id="rId13"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image" Target="../media/image-28-1.png"/><Relationship Id="rId2" Type="http://schemas.openxmlformats.org/officeDocument/2006/relationships/image" Target="../media/image-16-5.png"/><Relationship Id="rId3" Type="http://schemas.openxmlformats.org/officeDocument/2006/relationships/image" Target="../media/image-16-5.png"/><Relationship Id="rId4" Type="http://schemas.openxmlformats.org/officeDocument/2006/relationships/image" Target="../media/image-1-9.png"/><Relationship Id="rId5" Type="http://schemas.openxmlformats.org/officeDocument/2006/relationships/image" Target="../media/image-1-2.png"/><Relationship Id="rId6" Type="http://schemas.openxmlformats.org/officeDocument/2006/relationships/image" Target="../media/image-28-6.png"/><Relationship Id="rId7" Type="http://schemas.openxmlformats.org/officeDocument/2006/relationships/image" Target="../media/image-28-7.png"/><Relationship Id="rId8" Type="http://schemas.openxmlformats.org/officeDocument/2006/relationships/image" Target="../media/image-1-3.png"/><Relationship Id="rId9" Type="http://schemas.openxmlformats.org/officeDocument/2006/relationships/image" Target="../media/image-1-6.png"/><Relationship Id="rId10" Type="http://schemas.openxmlformats.org/officeDocument/2006/relationships/image" Target="../media/image-1-6.png"/><Relationship Id="rId11" Type="http://schemas.openxmlformats.org/officeDocument/2006/relationships/image" Target="../media/image-1-6.png"/><Relationship Id="rId12" Type="http://schemas.openxmlformats.org/officeDocument/2006/relationships/image" Target="../media/image-1-9.png"/><Relationship Id="rId13" Type="http://schemas.openxmlformats.org/officeDocument/2006/relationships/image" Target="../media/image-1-9.png"/><Relationship Id="rId14" Type="http://schemas.openxmlformats.org/officeDocument/2006/relationships/slideLayout" Target="../slideLayouts/slideLayout1.xml"/><Relationship Id="rId15"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image" Target="../media/image-3-10.png"/><Relationship Id="rId2" Type="http://schemas.openxmlformats.org/officeDocument/2006/relationships/image" Target="../media/image-12-1.jpg"/><Relationship Id="rId3" Type="http://schemas.openxmlformats.org/officeDocument/2006/relationships/image" Target="../media/image-1-3.png"/><Relationship Id="rId4" Type="http://schemas.openxmlformats.org/officeDocument/2006/relationships/image" Target="../media/image-11-2.png"/><Relationship Id="rId5" Type="http://schemas.openxmlformats.org/officeDocument/2006/relationships/image" Target="../media/image-11-2.png"/><Relationship Id="rId6" Type="http://schemas.openxmlformats.org/officeDocument/2006/relationships/image" Target="../media/image-4-7.png"/><Relationship Id="rId7" Type="http://schemas.openxmlformats.org/officeDocument/2006/relationships/image" Target="../media/image-4-7.png"/><Relationship Id="rId8" Type="http://schemas.openxmlformats.org/officeDocument/2006/relationships/image" Target="../media/image-4-7.png"/><Relationship Id="rId9" Type="http://schemas.openxmlformats.org/officeDocument/2006/relationships/image" Target="../media/image-4-7.png"/><Relationship Id="rId10" Type="http://schemas.openxmlformats.org/officeDocument/2006/relationships/image" Target="../media/image-4-7.png"/><Relationship Id="rId11" Type="http://schemas.openxmlformats.org/officeDocument/2006/relationships/image" Target="../media/image-4-7.png"/><Relationship Id="rId12" Type="http://schemas.openxmlformats.org/officeDocument/2006/relationships/slideLayout" Target="../slideLayouts/slideLayout1.xml"/><Relationship Id="rId13"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3-7.png"/><Relationship Id="rId8" Type="http://schemas.openxmlformats.org/officeDocument/2006/relationships/image" Target="../media/image-1-9.png"/><Relationship Id="rId9" Type="http://schemas.openxmlformats.org/officeDocument/2006/relationships/image" Target="../media/image-3-9.png"/><Relationship Id="rId10" Type="http://schemas.openxmlformats.org/officeDocument/2006/relationships/image" Target="../media/image-3-10.png"/><Relationship Id="rId11" Type="http://schemas.openxmlformats.org/officeDocument/2006/relationships/image" Target="../media/image-3-11.png"/><Relationship Id="rId12" Type="http://schemas.openxmlformats.org/officeDocument/2006/relationships/slideLayout" Target="../slideLayouts/slideLayout1.xml"/><Relationship Id="rId13"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image" Target="../media/image-5-1.jpg"/><Relationship Id="rId2" Type="http://schemas.openxmlformats.org/officeDocument/2006/relationships/image" Target="../media/image-21-2.jpg"/><Relationship Id="rId3" Type="http://schemas.openxmlformats.org/officeDocument/2006/relationships/image" Target="../media/image-30-3.png"/><Relationship Id="rId4" Type="http://schemas.openxmlformats.org/officeDocument/2006/relationships/slideLayout" Target="../slideLayouts/slideLayout1.xml"/><Relationship Id="rId5"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1-2.png"/><Relationship Id="rId3" Type="http://schemas.openxmlformats.org/officeDocument/2006/relationships/image" Target="../media/image-2-6.png"/><Relationship Id="rId4" Type="http://schemas.openxmlformats.org/officeDocument/2006/relationships/image" Target="../media/image-11-4.png"/><Relationship Id="rId5" Type="http://schemas.openxmlformats.org/officeDocument/2006/relationships/image" Target="../media/image-2-21.png"/><Relationship Id="rId6" Type="http://schemas.openxmlformats.org/officeDocument/2006/relationships/image" Target="../media/image-1-6.png"/><Relationship Id="rId7" Type="http://schemas.openxmlformats.org/officeDocument/2006/relationships/image" Target="../media/image-1-3.png"/><Relationship Id="rId8" Type="http://schemas.openxmlformats.org/officeDocument/2006/relationships/image" Target="../media/image-4-7.png"/><Relationship Id="rId9" Type="http://schemas.openxmlformats.org/officeDocument/2006/relationships/image" Target="../media/image-4-7.png"/><Relationship Id="rId10" Type="http://schemas.openxmlformats.org/officeDocument/2006/relationships/image" Target="../media/image-4-7.png"/><Relationship Id="rId11" Type="http://schemas.openxmlformats.org/officeDocument/2006/relationships/image" Target="../media/image-2-21.png"/><Relationship Id="rId12" Type="http://schemas.openxmlformats.org/officeDocument/2006/relationships/slideLayout" Target="../slideLayouts/slideLayout1.xml"/><Relationship Id="rId13"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image" Target="../media/image-15-1.jpg"/><Relationship Id="rId2" Type="http://schemas.openxmlformats.org/officeDocument/2006/relationships/image" Target="../media/image-15-2.png"/><Relationship Id="rId3" Type="http://schemas.openxmlformats.org/officeDocument/2006/relationships/image" Target="../media/image-15-2.png"/><Relationship Id="rId4" Type="http://schemas.openxmlformats.org/officeDocument/2006/relationships/image" Target="../media/image-4-7.png"/><Relationship Id="rId5" Type="http://schemas.openxmlformats.org/officeDocument/2006/relationships/image" Target="../media/image-4-7.png"/><Relationship Id="rId6" Type="http://schemas.openxmlformats.org/officeDocument/2006/relationships/image" Target="../media/image-4-7.png"/><Relationship Id="rId7" Type="http://schemas.openxmlformats.org/officeDocument/2006/relationships/image" Target="../media/image-15-7.png"/><Relationship Id="rId8" Type="http://schemas.openxmlformats.org/officeDocument/2006/relationships/image" Target="../media/image-15-8.png"/><Relationship Id="rId9" Type="http://schemas.openxmlformats.org/officeDocument/2006/relationships/image" Target="../media/image-15-8.png"/><Relationship Id="rId10" Type="http://schemas.openxmlformats.org/officeDocument/2006/relationships/slideLayout" Target="../slideLayouts/slideLayout1.xml"/><Relationship Id="rId11"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image" Target="../media/image-23-1.png"/><Relationship Id="rId2" Type="http://schemas.openxmlformats.org/officeDocument/2006/relationships/image" Target="../media/image-23-2.png"/><Relationship Id="rId3" Type="http://schemas.openxmlformats.org/officeDocument/2006/relationships/image" Target="../media/image-1-8.png"/><Relationship Id="rId4" Type="http://schemas.openxmlformats.org/officeDocument/2006/relationships/image" Target="../media/image-1-3.png"/><Relationship Id="rId5" Type="http://schemas.openxmlformats.org/officeDocument/2006/relationships/image" Target="../media/image-1-6.png"/><Relationship Id="rId6" Type="http://schemas.openxmlformats.org/officeDocument/2006/relationships/image" Target="../media/image-2-21.png"/><Relationship Id="rId7" Type="http://schemas.openxmlformats.org/officeDocument/2006/relationships/image" Target="../media/image-1-9.png"/><Relationship Id="rId8" Type="http://schemas.openxmlformats.org/officeDocument/2006/relationships/image" Target="../media/image-1-2.png"/><Relationship Id="rId9" Type="http://schemas.openxmlformats.org/officeDocument/2006/relationships/slideLayout" Target="../slideLayouts/slideLayout1.xml"/><Relationship Id="rId10"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image" Target="../media/image-1-9.png"/><Relationship Id="rId2" Type="http://schemas.openxmlformats.org/officeDocument/2006/relationships/image" Target="../media/image-1-1.png"/><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6.png"/><Relationship Id="rId7" Type="http://schemas.openxmlformats.org/officeDocument/2006/relationships/image" Target="../media/image-1-8.png"/><Relationship Id="rId8" Type="http://schemas.openxmlformats.org/officeDocument/2006/relationships/image" Target="../media/image-1-10.png"/><Relationship Id="rId9" Type="http://schemas.openxmlformats.org/officeDocument/2006/relationships/image" Target="../media/image-2-4.png"/><Relationship Id="rId10" Type="http://schemas.openxmlformats.org/officeDocument/2006/relationships/image" Target="../media/image-2-5.jpg"/><Relationship Id="rId11" Type="http://schemas.openxmlformats.org/officeDocument/2006/relationships/slideLayout" Target="../slideLayouts/slideLayout1.xml"/><Relationship Id="rId1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1" Type="http://schemas.openxmlformats.org/officeDocument/2006/relationships/image" Target="../media/image-3-10.png"/><Relationship Id="rId2" Type="http://schemas.openxmlformats.org/officeDocument/2006/relationships/image" Target="../media/image-4-2.png"/><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3-10.png"/><Relationship Id="rId7" Type="http://schemas.openxmlformats.org/officeDocument/2006/relationships/image" Target="../media/image-4-7.png"/><Relationship Id="rId8" Type="http://schemas.openxmlformats.org/officeDocument/2006/relationships/image" Target="../media/image-4-7.png"/><Relationship Id="rId9" Type="http://schemas.openxmlformats.org/officeDocument/2006/relationships/image" Target="../media/image-4-7.png"/><Relationship Id="rId10" Type="http://schemas.openxmlformats.org/officeDocument/2006/relationships/slideLayout" Target="../slideLayouts/slideLayout1.xml"/><Relationship Id="rId11"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jpg"/><Relationship Id="rId2" Type="http://schemas.openxmlformats.org/officeDocument/2006/relationships/image" Target="../media/image-5-2.png"/><Relationship Id="rId3" Type="http://schemas.openxmlformats.org/officeDocument/2006/relationships/image" Target="../media/image-1-3.png"/><Relationship Id="rId4" Type="http://schemas.openxmlformats.org/officeDocument/2006/relationships/image" Target="../media/image-1-9.png"/><Relationship Id="rId5" Type="http://schemas.openxmlformats.org/officeDocument/2006/relationships/image" Target="../media/image-1-2.png"/><Relationship Id="rId6" Type="http://schemas.openxmlformats.org/officeDocument/2006/relationships/image" Target="../media/image-1-6.png"/><Relationship Id="rId7" Type="http://schemas.openxmlformats.org/officeDocument/2006/relationships/image" Target="../media/image-1-6.png"/><Relationship Id="rId8" Type="http://schemas.openxmlformats.org/officeDocument/2006/relationships/image" Target="../media/image-5-8.jpeg"/><Relationship Id="rId9" Type="http://schemas.openxmlformats.org/officeDocument/2006/relationships/image" Target="../media/image-2-21.png"/><Relationship Id="rId10" Type="http://schemas.openxmlformats.org/officeDocument/2006/relationships/slideLayout" Target="../slideLayouts/slideLayout1.xml"/><Relationship Id="rId11"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3-7.png"/><Relationship Id="rId8" Type="http://schemas.openxmlformats.org/officeDocument/2006/relationships/image" Target="../media/image-1-9.png"/><Relationship Id="rId9" Type="http://schemas.openxmlformats.org/officeDocument/2006/relationships/image" Target="../media/image-3-9.png"/><Relationship Id="rId10" Type="http://schemas.openxmlformats.org/officeDocument/2006/relationships/image" Target="../media/image-3-10.png"/><Relationship Id="rId11" Type="http://schemas.openxmlformats.org/officeDocument/2006/relationships/image" Target="../media/image-3-11.png"/><Relationship Id="rId12" Type="http://schemas.openxmlformats.org/officeDocument/2006/relationships/slideLayout" Target="../slideLayouts/slideLayout1.xml"/><Relationship Id="rId1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image" Target="../media/image-7-1.png"/><Relationship Id="rId3" Type="http://schemas.openxmlformats.org/officeDocument/2006/relationships/image" Target="../media/image-7-1.png"/><Relationship Id="rId4" Type="http://schemas.openxmlformats.org/officeDocument/2006/relationships/image" Target="../media/image-7-4.png"/><Relationship Id="rId5" Type="http://schemas.openxmlformats.org/officeDocument/2006/relationships/image" Target="../media/image-7-4.png"/><Relationship Id="rId6" Type="http://schemas.openxmlformats.org/officeDocument/2006/relationships/image" Target="../media/image-7-4.png"/><Relationship Id="rId7" Type="http://schemas.openxmlformats.org/officeDocument/2006/relationships/image" Target="../media/image-1-3.png"/><Relationship Id="rId8" Type="http://schemas.openxmlformats.org/officeDocument/2006/relationships/image" Target="../media/image-1-6.png"/><Relationship Id="rId9" Type="http://schemas.openxmlformats.org/officeDocument/2006/relationships/image" Target="../media/image-1-6.png"/><Relationship Id="rId10" Type="http://schemas.openxmlformats.org/officeDocument/2006/relationships/image" Target="../media/image-1-3.png"/><Relationship Id="rId11" Type="http://schemas.openxmlformats.org/officeDocument/2006/relationships/image" Target="../media/image-1-9.png"/><Relationship Id="rId12" Type="http://schemas.openxmlformats.org/officeDocument/2006/relationships/image" Target="../media/image-1-6.png"/><Relationship Id="rId13" Type="http://schemas.openxmlformats.org/officeDocument/2006/relationships/image" Target="../media/image-1-6.png"/><Relationship Id="rId14" Type="http://schemas.openxmlformats.org/officeDocument/2006/relationships/slideLayout" Target="../slideLayouts/slideLayout1.xml"/><Relationship Id="rId15"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1.png"/><Relationship Id="rId3" Type="http://schemas.openxmlformats.org/officeDocument/2006/relationships/image" Target="../media/image-8-3.png"/><Relationship Id="rId4" Type="http://schemas.openxmlformats.org/officeDocument/2006/relationships/image" Target="../media/image-8-3.png"/><Relationship Id="rId5" Type="http://schemas.openxmlformats.org/officeDocument/2006/relationships/image" Target="../media/image-8-5.png"/><Relationship Id="rId6" Type="http://schemas.openxmlformats.org/officeDocument/2006/relationships/image" Target="../media/image-8-5.png"/><Relationship Id="rId7" Type="http://schemas.openxmlformats.org/officeDocument/2006/relationships/image" Target="../media/image-8-5.png"/><Relationship Id="rId8" Type="http://schemas.openxmlformats.org/officeDocument/2006/relationships/image" Target="../media/image-8-5.png"/><Relationship Id="rId9" Type="http://schemas.openxmlformats.org/officeDocument/2006/relationships/image" Target="../media/image-2-21.png"/><Relationship Id="rId10" Type="http://schemas.openxmlformats.org/officeDocument/2006/relationships/image" Target="../media/image-1-3.png"/><Relationship Id="rId11" Type="http://schemas.openxmlformats.org/officeDocument/2006/relationships/image" Target="../media/image-1-6.png"/><Relationship Id="rId12" Type="http://schemas.openxmlformats.org/officeDocument/2006/relationships/image" Target="../media/image-1-9.png"/><Relationship Id="rId13" Type="http://schemas.openxmlformats.org/officeDocument/2006/relationships/image" Target="../media/image-1-2.png"/><Relationship Id="rId14" Type="http://schemas.openxmlformats.org/officeDocument/2006/relationships/image" Target="../media/image-1-6.png"/><Relationship Id="rId15" Type="http://schemas.openxmlformats.org/officeDocument/2006/relationships/image" Target="../media/image-1-3.png"/><Relationship Id="rId16" Type="http://schemas.openxmlformats.org/officeDocument/2006/relationships/slideLayout" Target="../slideLayouts/slideLayout1.xml"/><Relationship Id="rId17"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image" Target="../media/image-9-2.png"/><Relationship Id="rId3" Type="http://schemas.openxmlformats.org/officeDocument/2006/relationships/image" Target="../media/image-9-2.png"/><Relationship Id="rId4" Type="http://schemas.openxmlformats.org/officeDocument/2006/relationships/image" Target="../media/image-9-1.png"/><Relationship Id="rId5" Type="http://schemas.openxmlformats.org/officeDocument/2006/relationships/image" Target="../media/image-1-3.png"/><Relationship Id="rId6" Type="http://schemas.openxmlformats.org/officeDocument/2006/relationships/image" Target="../media/image-1-6.png"/><Relationship Id="rId7" Type="http://schemas.openxmlformats.org/officeDocument/2006/relationships/image" Target="../media/image-2-21.png"/><Relationship Id="rId8" Type="http://schemas.openxmlformats.org/officeDocument/2006/relationships/image" Target="../media/image-1-6.png"/><Relationship Id="rId9" Type="http://schemas.openxmlformats.org/officeDocument/2006/relationships/image" Target="../media/image-1-9.png"/><Relationship Id="rId10" Type="http://schemas.openxmlformats.org/officeDocument/2006/relationships/slideLayout" Target="../slideLayouts/slideLayout1.xml"/><Relationship Id="rId11"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t0.png">    </p:cNvPr>
          <p:cNvPicPr>
            <a:picLocks noChangeAspect="1"/>
          </p:cNvPicPr>
          <p:nvPr/>
        </p:nvPicPr>
        <p:blipFill>
          <a:blip r:embed="rId1"/>
          <a:stretch>
            <a:fillRect/>
          </a:stretch>
        </p:blipFill>
        <p:spPr>
          <a:xfrm>
            <a:off x="731520" y="0"/>
            <a:ext cx="11460480" cy="6858000"/>
          </a:xfrm>
          <a:prstGeom prst="rect">
            <a:avLst/>
          </a:prstGeom>
        </p:spPr>
      </p:pic>
      <p:pic>
        <p:nvPicPr>
          <p:cNvPr id="3" name="Image 1" descr="https://test-kimi-img.moonshot.cn/pub/slides/slides_tmpl/image/25-08-06-16:17:02-d29guvkup1d2ae82khr0.png">    </p:cNvPr>
          <p:cNvPicPr>
            <a:picLocks noChangeAspect="1"/>
          </p:cNvPicPr>
          <p:nvPr/>
        </p:nvPicPr>
        <p:blipFill>
          <a:blip r:embed="rId2"/>
          <a:stretch>
            <a:fillRect/>
          </a:stretch>
        </p:blipFill>
        <p:spPr>
          <a:xfrm>
            <a:off x="6268720" y="932180"/>
            <a:ext cx="1540510" cy="1540510"/>
          </a:xfrm>
          <a:prstGeom prst="rect">
            <a:avLst/>
          </a:prstGeom>
        </p:spPr>
      </p:pic>
      <p:sp>
        <p:nvSpPr>
          <p:cNvPr id="4" name="Shape 0"/>
          <p:cNvSpPr/>
          <p:nvPr/>
        </p:nvSpPr>
        <p:spPr>
          <a:xfrm>
            <a:off x="462280" y="4228465"/>
            <a:ext cx="774258" cy="76200"/>
          </a:xfrm>
          <a:prstGeom prst="rect">
            <a:avLst/>
          </a:prstGeom>
          <a:solidFill>
            <a:srgbClr val="FFFFFF"/>
          </a:solidFill>
          <a:ln/>
        </p:spPr>
      </p:sp>
      <p:sp>
        <p:nvSpPr>
          <p:cNvPr id="5" name="Text 1"/>
          <p:cNvSpPr/>
          <p:nvPr/>
        </p:nvSpPr>
        <p:spPr>
          <a:xfrm>
            <a:off x="462280" y="4228465"/>
            <a:ext cx="774258" cy="762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6" name="Shape 2"/>
          <p:cNvSpPr/>
          <p:nvPr/>
        </p:nvSpPr>
        <p:spPr>
          <a:xfrm>
            <a:off x="730690" y="4266565"/>
            <a:ext cx="5667570" cy="0"/>
          </a:xfrm>
          <a:prstGeom prst="line">
            <a:avLst/>
          </a:prstGeom>
          <a:noFill/>
          <a:ln w="19050">
            <a:solidFill>
              <a:srgbClr val="FFFFFF"/>
            </a:solidFill>
            <a:prstDash val="solid"/>
            <a:headEnd type="none"/>
            <a:tailEnd type="none"/>
          </a:ln>
        </p:spPr>
      </p:sp>
      <p:sp>
        <p:nvSpPr>
          <p:cNvPr id="7" name="Text 3"/>
          <p:cNvSpPr/>
          <p:nvPr/>
        </p:nvSpPr>
        <p:spPr>
          <a:xfrm>
            <a:off x="731520" y="2256790"/>
            <a:ext cx="6109970" cy="1971675"/>
          </a:xfrm>
          <a:prstGeom prst="rect">
            <a:avLst/>
          </a:prstGeom>
          <a:noFill/>
          <a:ln/>
        </p:spPr>
        <p:txBody>
          <a:bodyPr wrap="square" lIns="91440" tIns="45720" rIns="91440" bIns="45720" rtlCol="0" anchor="t"/>
          <a:lstStyle/>
          <a:p>
            <a:pPr algn="just" indent="0" marL="0">
              <a:lnSpc>
                <a:spcPct val="120000"/>
              </a:lnSpc>
              <a:buNone/>
            </a:pPr>
            <a:r>
              <a:rPr lang="en-US" sz="4400" b="1" dirty="0">
                <a:solidFill>
                  <a:srgbClr val="404040"/>
                </a:solidFill>
                <a:latin typeface="MiSans" pitchFamily="34" charset="0"/>
                <a:ea typeface="MiSans" pitchFamily="34" charset="-122"/>
                <a:cs typeface="MiSans" pitchFamily="34" charset="-120"/>
              </a:rPr>
              <a:t>项目3 探索职业——方向瞄定与职业定位</a:t>
            </a:r>
            <a:endParaRPr lang="en-US" sz="1600" dirty="0"/>
          </a:p>
        </p:txBody>
      </p:sp>
      <p:pic>
        <p:nvPicPr>
          <p:cNvPr id="8" name="Image 2" descr="https://test-kimi-img.moonshot.cn/pub/slides/slides_tmpl/image/25-08-06-16:17:02-d29guvkup1d2ae82khq0.png">    </p:cNvPr>
          <p:cNvPicPr>
            <a:picLocks noChangeAspect="1"/>
          </p:cNvPicPr>
          <p:nvPr/>
        </p:nvPicPr>
        <p:blipFill>
          <a:blip r:embed="rId3"/>
          <a:stretch>
            <a:fillRect/>
          </a:stretch>
        </p:blipFill>
        <p:spPr>
          <a:xfrm>
            <a:off x="370840" y="0"/>
            <a:ext cx="2249805" cy="1128395"/>
          </a:xfrm>
          <a:prstGeom prst="rect">
            <a:avLst/>
          </a:prstGeom>
        </p:spPr>
      </p:pic>
      <p:pic>
        <p:nvPicPr>
          <p:cNvPr id="9" name="Image 3" descr="https://test-kimi-img.moonshot.cn/pub/slides/slides_tmpl/image/25-08-06-16:17:02-d29guvkup1d2ae82khs0.png">    </p:cNvPr>
          <p:cNvPicPr>
            <a:picLocks noChangeAspect="1"/>
          </p:cNvPicPr>
          <p:nvPr/>
        </p:nvPicPr>
        <p:blipFill>
          <a:blip r:embed="rId4"/>
          <a:stretch>
            <a:fillRect/>
          </a:stretch>
        </p:blipFill>
        <p:spPr>
          <a:xfrm>
            <a:off x="1928495" y="504825"/>
            <a:ext cx="623570" cy="623570"/>
          </a:xfrm>
          <a:prstGeom prst="rect">
            <a:avLst/>
          </a:prstGeom>
        </p:spPr>
      </p:pic>
      <p:pic>
        <p:nvPicPr>
          <p:cNvPr id="10" name="Image 4" descr="https://test-kimi-img.moonshot.cn/pub/slides/slides_tmpl/image/25-08-06-16:17:02-d29guvkup1d2ae82khsg.png">    </p:cNvPr>
          <p:cNvPicPr>
            <a:picLocks noChangeAspect="1"/>
          </p:cNvPicPr>
          <p:nvPr/>
        </p:nvPicPr>
        <p:blipFill>
          <a:blip r:embed="rId5"/>
          <a:stretch>
            <a:fillRect/>
          </a:stretch>
        </p:blipFill>
        <p:spPr>
          <a:xfrm>
            <a:off x="8201660" y="267970"/>
            <a:ext cx="4660265" cy="4178935"/>
          </a:xfrm>
          <a:prstGeom prst="rect">
            <a:avLst/>
          </a:prstGeom>
        </p:spPr>
      </p:pic>
      <p:pic>
        <p:nvPicPr>
          <p:cNvPr id="11" name="Image 5" descr="https://test-kimi-img.moonshot.cn/pub/slides/slides_tmpl/image/25-08-06-16:17:02-d29guvkup1d2ae82khrg.png">    </p:cNvPr>
          <p:cNvPicPr>
            <a:picLocks noChangeAspect="1"/>
          </p:cNvPicPr>
          <p:nvPr/>
        </p:nvPicPr>
        <p:blipFill>
          <a:blip r:embed="rId6"/>
          <a:stretch>
            <a:fillRect/>
          </a:stretch>
        </p:blipFill>
        <p:spPr>
          <a:xfrm>
            <a:off x="5941695" y="872490"/>
            <a:ext cx="1038860" cy="1038860"/>
          </a:xfrm>
          <a:prstGeom prst="rect">
            <a:avLst/>
          </a:prstGeom>
        </p:spPr>
      </p:pic>
      <p:pic>
        <p:nvPicPr>
          <p:cNvPr id="12" name="Image 6" descr="https://test-kimi-img.moonshot.cn/pub/slides/slides_tmpl/image/25-08-06-16:17:03-d29guvsup1d2ae82ki40.png">    </p:cNvPr>
          <p:cNvPicPr>
            <a:picLocks noChangeAspect="1"/>
          </p:cNvPicPr>
          <p:nvPr/>
        </p:nvPicPr>
        <p:blipFill>
          <a:blip r:embed="rId7"/>
          <a:stretch>
            <a:fillRect/>
          </a:stretch>
        </p:blipFill>
        <p:spPr>
          <a:xfrm>
            <a:off x="8371205" y="432435"/>
            <a:ext cx="3919220" cy="3878580"/>
          </a:xfrm>
          <a:prstGeom prst="rect">
            <a:avLst/>
          </a:prstGeom>
        </p:spPr>
      </p:pic>
      <p:pic>
        <p:nvPicPr>
          <p:cNvPr id="13" name="Image 7" descr="https://test-kimi-img.moonshot.cn/pub/slides/slides_tmpl/image/25-08-06-16:17:02-d29guvkup1d2ae82khtg.png">    </p:cNvPr>
          <p:cNvPicPr>
            <a:picLocks noChangeAspect="1"/>
          </p:cNvPicPr>
          <p:nvPr/>
        </p:nvPicPr>
        <p:blipFill>
          <a:blip r:embed="rId8"/>
          <a:stretch>
            <a:fillRect/>
          </a:stretch>
        </p:blipFill>
        <p:spPr>
          <a:xfrm>
            <a:off x="9554845" y="4866640"/>
            <a:ext cx="2636520" cy="1991360"/>
          </a:xfrm>
          <a:prstGeom prst="rect">
            <a:avLst/>
          </a:prstGeom>
        </p:spPr>
      </p:pic>
      <p:pic>
        <p:nvPicPr>
          <p:cNvPr id="14" name="Image 8" descr="https://test-kimi-img.moonshot.cn/pub/slides/slides_tmpl/image/25-08-06-16:17:02-d29guvkup1d2ae82khu0.png">    </p:cNvPr>
          <p:cNvPicPr>
            <a:picLocks noChangeAspect="1"/>
          </p:cNvPicPr>
          <p:nvPr/>
        </p:nvPicPr>
        <p:blipFill>
          <a:blip r:embed="rId9"/>
          <a:stretch>
            <a:fillRect/>
          </a:stretch>
        </p:blipFill>
        <p:spPr>
          <a:xfrm rot="19020000">
            <a:off x="7310120" y="827405"/>
            <a:ext cx="656590" cy="656590"/>
          </a:xfrm>
          <a:prstGeom prst="rect">
            <a:avLst/>
          </a:prstGeom>
        </p:spPr>
      </p:pic>
      <p:pic>
        <p:nvPicPr>
          <p:cNvPr id="15" name="Image 9" descr="https://test-kimi-img.moonshot.cn/pub/slides/slides_tmpl/image/25-08-06-16:17:02-d29guvkup1d2ae82khug.png">    </p:cNvPr>
          <p:cNvPicPr>
            <a:picLocks noChangeAspect="1"/>
          </p:cNvPicPr>
          <p:nvPr/>
        </p:nvPicPr>
        <p:blipFill>
          <a:blip r:embed="rId10"/>
          <a:stretch>
            <a:fillRect/>
          </a:stretch>
        </p:blipFill>
        <p:spPr>
          <a:xfrm>
            <a:off x="1928495" y="6415405"/>
            <a:ext cx="5937250" cy="2984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 职业分类与职业信息</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03</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t0.png">    </p:cNvPr>
          <p:cNvPicPr>
            <a:picLocks noChangeAspect="1"/>
          </p:cNvPicPr>
          <p:nvPr/>
        </p:nvPicPr>
        <p:blipFill>
          <a:blip r:embed="rId1"/>
          <a:stretch>
            <a:fillRect/>
          </a:stretch>
        </p:blipFill>
        <p:spPr>
          <a:xfrm>
            <a:off x="731520" y="0"/>
            <a:ext cx="11460480" cy="6858000"/>
          </a:xfrm>
          <a:prstGeom prst="rect">
            <a:avLst/>
          </a:prstGeom>
        </p:spPr>
      </p:pic>
      <p:pic>
        <p:nvPicPr>
          <p:cNvPr id="3" name="Image 1" descr="https://test-kimi-img.moonshot.cn/pub/slides/slides_tmpl/image/25-08-06-16:17:12-d29gv24up1d2ae82kim0.png">    </p:cNvPr>
          <p:cNvPicPr>
            <a:picLocks noChangeAspect="1"/>
          </p:cNvPicPr>
          <p:nvPr/>
        </p:nvPicPr>
        <p:blipFill>
          <a:blip r:embed="rId2"/>
          <a:stretch>
            <a:fillRect/>
          </a:stretch>
        </p:blipFill>
        <p:spPr>
          <a:xfrm>
            <a:off x="722630" y="1807845"/>
            <a:ext cx="5991225" cy="4051300"/>
          </a:xfrm>
          <a:prstGeom prst="rect">
            <a:avLst/>
          </a:prstGeom>
        </p:spPr>
      </p:pic>
      <p:sp>
        <p:nvSpPr>
          <p:cNvPr id="4" name="Text 0"/>
          <p:cNvSpPr/>
          <p:nvPr/>
        </p:nvSpPr>
        <p:spPr>
          <a:xfrm>
            <a:off x="1106805" y="3370580"/>
            <a:ext cx="5215890" cy="14224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计算机专业学生小吴和小张面对新兴职业感到迷茫。小吴对算法工程师感兴趣，但不清楚自己是否具备相应能力；小张则在探索云计算运维工程师岗位，不确定自己能否顺利进入该领域。</a:t>
            </a:r>
            <a:endParaRPr lang="en-US" sz="1600" dirty="0"/>
          </a:p>
        </p:txBody>
      </p:sp>
      <p:pic>
        <p:nvPicPr>
          <p:cNvPr id="5" name="Image 2" descr="https://test-kimi-img.moonshot.cn/pub/slides/slides_tmpl/image/25-08-06-16:17:03-d29guvsup1d2ae82ki60.png">    </p:cNvPr>
          <p:cNvPicPr>
            <a:picLocks noChangeAspect="1"/>
          </p:cNvPicPr>
          <p:nvPr/>
        </p:nvPicPr>
        <p:blipFill>
          <a:blip r:embed="rId3"/>
          <a:stretch>
            <a:fillRect/>
          </a:stretch>
        </p:blipFill>
        <p:spPr>
          <a:xfrm>
            <a:off x="7472045" y="635"/>
            <a:ext cx="4719320" cy="6857365"/>
          </a:xfrm>
          <a:prstGeom prst="rect">
            <a:avLst/>
          </a:prstGeom>
        </p:spPr>
      </p:pic>
      <p:pic>
        <p:nvPicPr>
          <p:cNvPr id="6" name="Image 3" descr="https://test-kimi-img.moonshot.cn/pub/slides/slides_tmpl/image/25-08-06-16:17:12-d29gv24up1d2ae82kin0.png">    </p:cNvPr>
          <p:cNvPicPr>
            <a:picLocks noChangeAspect="1"/>
          </p:cNvPicPr>
          <p:nvPr/>
        </p:nvPicPr>
        <p:blipFill>
          <a:blip r:embed="rId4"/>
          <a:stretch>
            <a:fillRect/>
          </a:stretch>
        </p:blipFill>
        <p:spPr>
          <a:xfrm>
            <a:off x="7472045" y="1156335"/>
            <a:ext cx="4724400" cy="920750"/>
          </a:xfrm>
          <a:prstGeom prst="rect">
            <a:avLst/>
          </a:prstGeom>
        </p:spPr>
      </p:pic>
      <p:sp>
        <p:nvSpPr>
          <p:cNvPr id="7" name="Text 1"/>
          <p:cNvSpPr/>
          <p:nvPr/>
        </p:nvSpPr>
        <p:spPr>
          <a:xfrm>
            <a:off x="1097598" y="1985328"/>
            <a:ext cx="5216400" cy="829945"/>
          </a:xfrm>
          <a:prstGeom prst="rect">
            <a:avLst/>
          </a:prstGeom>
          <a:noFill/>
          <a:ln/>
        </p:spPr>
        <p:txBody>
          <a:bodyPr wrap="square" lIns="91440" tIns="45720" rIns="91440" bIns="45720" rtlCol="0" anchor="ctr"/>
          <a:lstStyle/>
          <a:p>
            <a:pPr algn="just" indent="0" marL="0">
              <a:lnSpc>
                <a:spcPct val="100000"/>
              </a:lnSpc>
              <a:buNone/>
            </a:pPr>
            <a:r>
              <a:rPr lang="en-US" sz="2400" dirty="0">
                <a:solidFill>
                  <a:srgbClr val="FFFFFF"/>
                </a:solidFill>
                <a:latin typeface="MiSans" pitchFamily="34" charset="0"/>
                <a:ea typeface="MiSans" pitchFamily="34" charset="-122"/>
                <a:cs typeface="MiSans" pitchFamily="34" charset="-120"/>
              </a:rPr>
              <a:t>小吴与小张的困境</a:t>
            </a:r>
            <a:endParaRPr lang="en-US" sz="1600" dirty="0"/>
          </a:p>
        </p:txBody>
      </p:sp>
      <p:sp>
        <p:nvSpPr>
          <p:cNvPr id="8" name="Text 2"/>
          <p:cNvSpPr/>
          <p:nvPr/>
        </p:nvSpPr>
        <p:spPr>
          <a:xfrm>
            <a:off x="7773670" y="2154555"/>
            <a:ext cx="3424555" cy="10668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参考小张的做法，你能想到哪些就业信息的搜集渠道？如何甄别职业信息的真实性？</a:t>
            </a:r>
            <a:endParaRPr lang="en-US" sz="1600" dirty="0"/>
          </a:p>
        </p:txBody>
      </p:sp>
      <p:sp>
        <p:nvSpPr>
          <p:cNvPr id="9" name="Text 3"/>
          <p:cNvSpPr/>
          <p:nvPr/>
        </p:nvSpPr>
        <p:spPr>
          <a:xfrm>
            <a:off x="7773670" y="1155700"/>
            <a:ext cx="3424555" cy="829945"/>
          </a:xfrm>
          <a:prstGeom prst="rect">
            <a:avLst/>
          </a:prstGeom>
          <a:noFill/>
          <a:ln/>
        </p:spPr>
        <p:txBody>
          <a:bodyPr wrap="square" lIns="91440" tIns="45720" rIns="91440" bIns="45720" rtlCol="0" anchor="ctr"/>
          <a:lstStyle/>
          <a:p>
            <a:pPr algn="just" indent="0" marL="0">
              <a:lnSpc>
                <a:spcPct val="100000"/>
              </a:lnSpc>
              <a:buNone/>
            </a:pPr>
            <a:r>
              <a:rPr lang="en-US" sz="2400" dirty="0">
                <a:solidFill>
                  <a:srgbClr val="158011"/>
                </a:solidFill>
                <a:latin typeface="MiSans" pitchFamily="34" charset="0"/>
                <a:ea typeface="MiSans" pitchFamily="34" charset="-122"/>
                <a:cs typeface="MiSans" pitchFamily="34" charset="-120"/>
              </a:rPr>
              <a:t>互动思考</a:t>
            </a:r>
            <a:endParaRPr lang="en-US" sz="1600" dirty="0"/>
          </a:p>
        </p:txBody>
      </p:sp>
      <p:sp>
        <p:nvSpPr>
          <p:cNvPr id="10" name="Shape 4"/>
          <p:cNvSpPr/>
          <p:nvPr/>
        </p:nvSpPr>
        <p:spPr>
          <a:xfrm flipH="1">
            <a:off x="11388725" y="422910"/>
            <a:ext cx="614680" cy="575310"/>
          </a:xfrm>
          <a:custGeom>
            <a:avLst/>
            <a:gdLst/>
            <a:ahLst/>
            <a:cxnLst/>
            <a:rect l="l" t="t" r="r" b="b"/>
            <a:pathLst>
              <a:path w="614680" h="575310">
                <a:moveTo>
                  <a:pt x="614680" y="287655"/>
                </a:moveTo>
                <a:lnTo>
                  <a:pt x="606766" y="287655"/>
                </a:lnTo>
                <a:lnTo>
                  <a:pt x="598851" y="287655"/>
                </a:lnTo>
                <a:lnTo>
                  <a:pt x="592256" y="287655"/>
                </a:lnTo>
                <a:lnTo>
                  <a:pt x="592256" y="287655"/>
                </a:lnTo>
                <a:lnTo>
                  <a:pt x="600170" y="287655"/>
                </a:lnTo>
                <a:lnTo>
                  <a:pt x="606766" y="287655"/>
                </a:lnTo>
                <a:lnTo>
                  <a:pt x="614680" y="287655"/>
                </a:lnTo>
                <a:close/>
                <a:moveTo>
                  <a:pt x="592256" y="287655"/>
                </a:moveTo>
                <a:cubicBezTo>
                  <a:pt x="444522" y="290294"/>
                  <a:pt x="302064" y="120076"/>
                  <a:pt x="307340" y="0"/>
                </a:cubicBezTo>
                <a:cubicBezTo>
                  <a:pt x="309978" y="151745"/>
                  <a:pt x="149053" y="286335"/>
                  <a:pt x="22424" y="287655"/>
                </a:cubicBezTo>
                <a:cubicBezTo>
                  <a:pt x="170158" y="285016"/>
                  <a:pt x="312616" y="455234"/>
                  <a:pt x="307340" y="575310"/>
                </a:cubicBezTo>
                <a:cubicBezTo>
                  <a:pt x="304702" y="424885"/>
                  <a:pt x="465627" y="290294"/>
                  <a:pt x="592256" y="287655"/>
                </a:cubicBezTo>
                <a:close/>
                <a:moveTo>
                  <a:pt x="22424" y="287655"/>
                </a:moveTo>
                <a:lnTo>
                  <a:pt x="21105" y="287655"/>
                </a:lnTo>
                <a:lnTo>
                  <a:pt x="14510" y="287655"/>
                </a:lnTo>
                <a:lnTo>
                  <a:pt x="6595" y="287655"/>
                </a:lnTo>
                <a:lnTo>
                  <a:pt x="0" y="287655"/>
                </a:lnTo>
                <a:lnTo>
                  <a:pt x="7914" y="287655"/>
                </a:lnTo>
                <a:lnTo>
                  <a:pt x="15829" y="287655"/>
                </a:lnTo>
                <a:lnTo>
                  <a:pt x="22424" y="287655"/>
                </a:lnTo>
                <a:close/>
              </a:path>
            </a:pathLst>
          </a:custGeom>
          <a:solidFill>
            <a:srgbClr val="FFFFFF"/>
          </a:solidFill>
          <a:ln/>
        </p:spPr>
      </p:sp>
      <p:sp>
        <p:nvSpPr>
          <p:cNvPr id="11" name="Text 5"/>
          <p:cNvSpPr/>
          <p:nvPr/>
        </p:nvSpPr>
        <p:spPr>
          <a:xfrm>
            <a:off x="11388725" y="422910"/>
            <a:ext cx="614680" cy="57531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Shape 6"/>
          <p:cNvSpPr/>
          <p:nvPr/>
        </p:nvSpPr>
        <p:spPr>
          <a:xfrm flipH="1">
            <a:off x="11549380" y="559816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3" name="Text 7"/>
          <p:cNvSpPr/>
          <p:nvPr/>
        </p:nvSpPr>
        <p:spPr>
          <a:xfrm>
            <a:off x="11549380" y="559816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4" name="Shape 8"/>
          <p:cNvSpPr/>
          <p:nvPr/>
        </p:nvSpPr>
        <p:spPr>
          <a:xfrm flipH="1">
            <a:off x="11549380" y="61252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5" name="Text 9"/>
          <p:cNvSpPr/>
          <p:nvPr/>
        </p:nvSpPr>
        <p:spPr>
          <a:xfrm>
            <a:off x="11549380" y="61252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6" name="Shape 10"/>
          <p:cNvSpPr/>
          <p:nvPr/>
        </p:nvSpPr>
        <p:spPr>
          <a:xfrm flipH="1">
            <a:off x="11549380" y="50711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7" name="Text 11"/>
          <p:cNvSpPr/>
          <p:nvPr/>
        </p:nvSpPr>
        <p:spPr>
          <a:xfrm>
            <a:off x="11549380" y="50711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8" name="Shape 12"/>
          <p:cNvSpPr/>
          <p:nvPr/>
        </p:nvSpPr>
        <p:spPr>
          <a:xfrm>
            <a:off x="11696065" y="1156335"/>
            <a:ext cx="0" cy="3600000"/>
          </a:xfrm>
          <a:prstGeom prst="line">
            <a:avLst/>
          </a:prstGeom>
          <a:noFill/>
          <a:ln w="19050">
            <a:solidFill>
              <a:srgbClr val="FFFFFF"/>
            </a:solidFill>
            <a:prstDash val="solid"/>
            <a:headEnd type="none"/>
            <a:tailEnd type="none"/>
          </a:ln>
        </p:spPr>
      </p:sp>
      <p:sp>
        <p:nvSpPr>
          <p:cNvPr id="19" name="Text 13"/>
          <p:cNvSpPr/>
          <p:nvPr/>
        </p:nvSpPr>
        <p:spPr>
          <a:xfrm>
            <a:off x="582930" y="211455"/>
            <a:ext cx="10151745" cy="482600"/>
          </a:xfrm>
          <a:prstGeom prst="rect">
            <a:avLst/>
          </a:prstGeom>
          <a:noFill/>
          <a:ln/>
        </p:spPr>
        <p:txBody>
          <a:bodyPr wrap="square" lIns="91440" tIns="45720" rIns="91440" bIns="45720" rtlCol="0" anchor="ctr">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任务导入</a:t>
            </a:r>
            <a:endParaRPr lang="en-US" sz="1600" dirty="0"/>
          </a:p>
        </p:txBody>
      </p:sp>
      <p:pic>
        <p:nvPicPr>
          <p:cNvPr id="20" name="Image 4" descr="https://test-kimi-img.moonshot.cn/pub/slides/slides_tmpl/image/25-08-06-16:17:03-d29guvsup1d2ae82ki0g.png">    </p:cNvPr>
          <p:cNvPicPr>
            <a:picLocks noChangeAspect="1"/>
          </p:cNvPicPr>
          <p:nvPr/>
        </p:nvPicPr>
        <p:blipFill>
          <a:blip r:embed="rId5"/>
          <a:stretch>
            <a:fillRect/>
          </a:stretch>
        </p:blipFill>
        <p:spPr>
          <a:xfrm flipV="1">
            <a:off x="1188085" y="2863850"/>
            <a:ext cx="5283200" cy="79375"/>
          </a:xfrm>
          <a:prstGeom prst="rect">
            <a:avLst/>
          </a:prstGeom>
        </p:spPr>
      </p:pic>
      <p:pic>
        <p:nvPicPr>
          <p:cNvPr id="21" name="Image 5" descr="https://test-kimi-img.moonshot.cn/pub/slides/slides_tmpl/image/25-08-06-16:17:02-d29guvkup1d2ae82khrg.png">    </p:cNvPr>
          <p:cNvPicPr>
            <a:picLocks noChangeAspect="1"/>
          </p:cNvPicPr>
          <p:nvPr/>
        </p:nvPicPr>
        <p:blipFill>
          <a:blip r:embed="rId6"/>
          <a:stretch>
            <a:fillRect/>
          </a:stretch>
        </p:blipFill>
        <p:spPr>
          <a:xfrm>
            <a:off x="10734675" y="6439535"/>
            <a:ext cx="791845" cy="791845"/>
          </a:xfrm>
          <a:prstGeom prst="rect">
            <a:avLst/>
          </a:prstGeom>
        </p:spPr>
      </p:pic>
      <p:pic>
        <p:nvPicPr>
          <p:cNvPr id="22" name="Image 6" descr="https://test-kimi-img.moonshot.cn/pub/slides/slides_tmpl/image/25-08-06-16:17:02-d29guvkup1d2ae82khq0.png">    </p:cNvPr>
          <p:cNvPicPr>
            <a:picLocks noChangeAspect="1"/>
          </p:cNvPicPr>
          <p:nvPr/>
        </p:nvPicPr>
        <p:blipFill>
          <a:blip r:embed="rId7"/>
          <a:stretch>
            <a:fillRect/>
          </a:stretch>
        </p:blipFill>
        <p:spPr>
          <a:xfrm rot="10800000">
            <a:off x="9626600" y="6084570"/>
            <a:ext cx="1542415" cy="773430"/>
          </a:xfrm>
          <a:prstGeom prst="rect">
            <a:avLst/>
          </a:prstGeom>
        </p:spPr>
      </p:pic>
      <p:pic>
        <p:nvPicPr>
          <p:cNvPr id="23" name="Image 7" descr="https://test-kimi-img.moonshot.cn/pub/slides/slides_tmpl/image/25-08-06-16:17:08-d29gv14up1d2ae82kieg.png">    </p:cNvPr>
          <p:cNvPicPr>
            <a:picLocks noChangeAspect="1"/>
          </p:cNvPicPr>
          <p:nvPr/>
        </p:nvPicPr>
        <p:blipFill>
          <a:blip r:embed="rId8"/>
          <a:stretch>
            <a:fillRect/>
          </a:stretch>
        </p:blipFill>
        <p:spPr>
          <a:xfrm>
            <a:off x="848360" y="1390015"/>
            <a:ext cx="179705" cy="179705"/>
          </a:xfrm>
          <a:prstGeom prst="rect">
            <a:avLst/>
          </a:prstGeom>
        </p:spPr>
      </p:pic>
      <p:pic>
        <p:nvPicPr>
          <p:cNvPr id="24" name="Image 8" descr="https://test-kimi-img.moonshot.cn/pub/slides/slides_tmpl/image/25-08-06-16:17:08-d29gv14up1d2ae82kieg.png">    </p:cNvPr>
          <p:cNvPicPr>
            <a:picLocks noChangeAspect="1"/>
          </p:cNvPicPr>
          <p:nvPr/>
        </p:nvPicPr>
        <p:blipFill>
          <a:blip r:embed="rId9"/>
          <a:stretch>
            <a:fillRect/>
          </a:stretch>
        </p:blipFill>
        <p:spPr>
          <a:xfrm>
            <a:off x="1242060" y="1390015"/>
            <a:ext cx="179705" cy="179705"/>
          </a:xfrm>
          <a:prstGeom prst="rect">
            <a:avLst/>
          </a:prstGeom>
        </p:spPr>
      </p:pic>
      <p:pic>
        <p:nvPicPr>
          <p:cNvPr id="25" name="Image 9" descr="https://test-kimi-img.moonshot.cn/pub/slides/slides_tmpl/image/25-08-06-16:17:08-d29gv14up1d2ae82kieg.png">    </p:cNvPr>
          <p:cNvPicPr>
            <a:picLocks noChangeAspect="1"/>
          </p:cNvPicPr>
          <p:nvPr/>
        </p:nvPicPr>
        <p:blipFill>
          <a:blip r:embed="rId10"/>
          <a:stretch>
            <a:fillRect/>
          </a:stretch>
        </p:blipFill>
        <p:spPr>
          <a:xfrm>
            <a:off x="1635760" y="1390015"/>
            <a:ext cx="179705" cy="179705"/>
          </a:xfrm>
          <a:prstGeom prst="rect">
            <a:avLst/>
          </a:prstGeom>
        </p:spPr>
      </p:pic>
      <p:pic>
        <p:nvPicPr>
          <p:cNvPr id="26" name="Image 10" descr="https://test-kimi-img.moonshot.cn/pub/slides/slides_tmpl/image/25-08-06-16:17:03-d29guvsup1d2ae82ki0g.png">    </p:cNvPr>
          <p:cNvPicPr>
            <a:picLocks noChangeAspect="1"/>
          </p:cNvPicPr>
          <p:nvPr/>
        </p:nvPicPr>
        <p:blipFill>
          <a:blip r:embed="rId11"/>
          <a:stretch>
            <a:fillRect/>
          </a:stretch>
        </p:blipFill>
        <p:spPr>
          <a:xfrm>
            <a:off x="680720" y="883285"/>
            <a:ext cx="5943600" cy="889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r>
          <p:cNvPicPr>
            <a:picLocks noChangeAspect="1"/>
          </p:cNvPicPr>
          <p:nvPr/>
        </p:nvPicPr>
        <p:blipFill>
          <a:blip r:embed="rId1"/>
          <a:stretch>
            <a:fillRect/>
          </a:stretch>
        </p:blipFill>
        <p:spPr>
          <a:xfrm>
            <a:off x="0" y="230505"/>
            <a:ext cx="12191365" cy="54102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flipH="1" rot="16200000">
            <a:off x="-235585" y="226060"/>
            <a:ext cx="944880" cy="473710"/>
          </a:xfrm>
          <a:prstGeom prst="rect">
            <a:avLst/>
          </a:prstGeom>
        </p:spPr>
      </p:pic>
      <p:pic>
        <p:nvPicPr>
          <p:cNvPr id="4" name="Image 2" descr="https://test-kimi-img.moonshot.cn/pub/slides/slides_tmpl/image/25-08-06-16:17:03-d29guvsup1d2ae82ki2g.png">    </p:cNvPr>
          <p:cNvPicPr>
            <a:picLocks noChangeAspect="1"/>
          </p:cNvPicPr>
          <p:nvPr/>
        </p:nvPicPr>
        <p:blipFill>
          <a:blip r:embed="rId3">
            <a:alphaModFix amt="80000"/>
          </a:blip>
          <a:stretch>
            <a:fillRect/>
          </a:stretch>
        </p:blipFill>
        <p:spPr>
          <a:xfrm>
            <a:off x="-4445" y="2833370"/>
            <a:ext cx="12192000" cy="1831340"/>
          </a:xfrm>
          <a:prstGeom prst="rect">
            <a:avLst/>
          </a:prstGeom>
        </p:spPr>
      </p:pic>
      <p:pic>
        <p:nvPicPr>
          <p:cNvPr id="5" name="Image 3" descr="https://test-kimi-img.moonshot.cn/pub/slides/slides_tmpl/image/25-08-06-16:17:11-d29gv1sup1d2ae82kigg.png">    </p:cNvPr>
          <p:cNvPicPr>
            <a:picLocks noChangeAspect="1"/>
          </p:cNvPicPr>
          <p:nvPr/>
        </p:nvPicPr>
        <p:blipFill>
          <a:blip r:embed="rId4"/>
          <a:stretch>
            <a:fillRect/>
          </a:stretch>
        </p:blipFill>
        <p:spPr>
          <a:xfrm flipH="1" flipV="1">
            <a:off x="6226810" y="3835400"/>
            <a:ext cx="5067935" cy="2469515"/>
          </a:xfrm>
          <a:prstGeom prst="rect">
            <a:avLst/>
          </a:prstGeom>
        </p:spPr>
      </p:pic>
      <p:pic>
        <p:nvPicPr>
          <p:cNvPr id="6" name="Image 4" descr="https://test-kimi-img.moonshot.cn/pub/slides/slides_tmpl/image/25-08-06-16:17:11-d29gv1sup1d2ae82kigg.png">    </p:cNvPr>
          <p:cNvPicPr>
            <a:picLocks noChangeAspect="1"/>
          </p:cNvPicPr>
          <p:nvPr/>
        </p:nvPicPr>
        <p:blipFill>
          <a:blip r:embed="rId5"/>
          <a:stretch>
            <a:fillRect/>
          </a:stretch>
        </p:blipFill>
        <p:spPr>
          <a:xfrm flipV="1">
            <a:off x="946785" y="3835400"/>
            <a:ext cx="5067935" cy="2469515"/>
          </a:xfrm>
          <a:prstGeom prst="rect">
            <a:avLst/>
          </a:prstGeom>
        </p:spPr>
      </p:pic>
      <p:pic>
        <p:nvPicPr>
          <p:cNvPr id="7" name="Image 5" descr="https://test-kimi-img.moonshot.cn/pub/slides/slides_tmpl/image/25-08-06-16:17:11-d29gv1sup1d2ae82kigg.png">    </p:cNvPr>
          <p:cNvPicPr>
            <a:picLocks noChangeAspect="1"/>
          </p:cNvPicPr>
          <p:nvPr/>
        </p:nvPicPr>
        <p:blipFill>
          <a:blip r:embed="rId6"/>
          <a:stretch>
            <a:fillRect/>
          </a:stretch>
        </p:blipFill>
        <p:spPr>
          <a:xfrm flipH="1">
            <a:off x="6226810" y="1193800"/>
            <a:ext cx="5067935" cy="2469515"/>
          </a:xfrm>
          <a:prstGeom prst="rect">
            <a:avLst/>
          </a:prstGeom>
        </p:spPr>
      </p:pic>
      <p:pic>
        <p:nvPicPr>
          <p:cNvPr id="8" name="Image 6" descr="https://test-kimi-img.moonshot.cn/pub/slides/slides_tmpl/image/25-08-06-16:17:11-d29gv1sup1d2ae82kigg.png">    </p:cNvPr>
          <p:cNvPicPr>
            <a:picLocks noChangeAspect="1"/>
          </p:cNvPicPr>
          <p:nvPr/>
        </p:nvPicPr>
        <p:blipFill>
          <a:blip r:embed="rId7"/>
          <a:stretch>
            <a:fillRect/>
          </a:stretch>
        </p:blipFill>
        <p:spPr>
          <a:xfrm>
            <a:off x="946785" y="1193800"/>
            <a:ext cx="5067935" cy="2469515"/>
          </a:xfrm>
          <a:prstGeom prst="rect">
            <a:avLst/>
          </a:prstGeom>
        </p:spPr>
      </p:pic>
      <p:sp>
        <p:nvSpPr>
          <p:cNvPr id="9" name="Text 0"/>
          <p:cNvSpPr/>
          <p:nvPr/>
        </p:nvSpPr>
        <p:spPr>
          <a:xfrm>
            <a:off x="1280160" y="1776730"/>
            <a:ext cx="4115270" cy="10668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2022版《中华人民共和国职业分类大典》是我国官方的职业分类标准，具有极高的权威性和科学性。它以工作性质为核心，结合社会经济需求、技术进步和国际标准，形成了动态调整的科学框架。</a:t>
            </a:r>
            <a:endParaRPr lang="en-US" sz="1600" dirty="0"/>
          </a:p>
        </p:txBody>
      </p:sp>
      <p:sp>
        <p:nvSpPr>
          <p:cNvPr id="10" name="Text 1"/>
          <p:cNvSpPr/>
          <p:nvPr/>
        </p:nvSpPr>
        <p:spPr>
          <a:xfrm>
            <a:off x="1280160" y="1374775"/>
            <a:ext cx="411607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职业大典的权威性</a:t>
            </a:r>
            <a:endParaRPr lang="en-US" sz="1600" dirty="0"/>
          </a:p>
        </p:txBody>
      </p:sp>
      <p:sp>
        <p:nvSpPr>
          <p:cNvPr id="11" name="Text 2"/>
          <p:cNvSpPr/>
          <p:nvPr/>
        </p:nvSpPr>
        <p:spPr>
          <a:xfrm>
            <a:off x="1280160" y="4354830"/>
            <a:ext cx="4115270" cy="10668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职业大典将职业划分为8个大类、79个中类、449个小类和1636个细类。这种细致的分类方式全面覆盖了从国家机关到基层从业人员的各类职业，为学习者提供了全面、系统的职业认知框架。</a:t>
            </a:r>
            <a:endParaRPr lang="en-US" sz="1600" dirty="0"/>
          </a:p>
        </p:txBody>
      </p:sp>
      <p:sp>
        <p:nvSpPr>
          <p:cNvPr id="12" name="Text 3"/>
          <p:cNvSpPr/>
          <p:nvPr/>
        </p:nvSpPr>
        <p:spPr>
          <a:xfrm>
            <a:off x="1280160" y="3952875"/>
            <a:ext cx="411607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8011"/>
                </a:solidFill>
                <a:latin typeface="MiSans" pitchFamily="34" charset="0"/>
                <a:ea typeface="MiSans" pitchFamily="34" charset="-122"/>
                <a:cs typeface="MiSans" pitchFamily="34" charset="-120"/>
              </a:rPr>
              <a:t>职业大典的结构</a:t>
            </a:r>
            <a:endParaRPr lang="en-US" sz="1600" dirty="0"/>
          </a:p>
        </p:txBody>
      </p:sp>
      <p:sp>
        <p:nvSpPr>
          <p:cNvPr id="13" name="Text 4"/>
          <p:cNvSpPr/>
          <p:nvPr/>
        </p:nvSpPr>
        <p:spPr>
          <a:xfrm>
            <a:off x="6804660" y="1776730"/>
            <a:ext cx="4115270" cy="1333500"/>
          </a:xfrm>
          <a:prstGeom prst="rect">
            <a:avLst/>
          </a:prstGeom>
          <a:noFill/>
          <a:ln/>
        </p:spPr>
        <p:txBody>
          <a:bodyPr wrap="square" lIns="91440" tIns="45720" rIns="91440" bIns="45720" rtlCol="0" anchor="t">
            <a:spAutoFit/>
          </a:bodyPr>
          <a:lstStyle/>
          <a:p>
            <a:pPr algn="r" indent="0" marL="0">
              <a:lnSpc>
                <a:spcPct val="130000"/>
              </a:lnSpc>
              <a:buNone/>
            </a:pPr>
            <a:r>
              <a:rPr lang="en-US" sz="1400" dirty="0">
                <a:solidFill>
                  <a:srgbClr val="000000"/>
                </a:solidFill>
                <a:latin typeface="MiSans" pitchFamily="34" charset="0"/>
                <a:ea typeface="MiSans" pitchFamily="34" charset="-122"/>
                <a:cs typeface="MiSans" pitchFamily="34" charset="-120"/>
              </a:rPr>
              <a:t>职业大典会根据社会发展的趋势进行动态更新。2024年新增了19个新职业和28个新工种，其中半数以上与新质生产力和绿色职业相关。这些新增职业反映了社会发展的新趋势，为学习者提供了新的职业选择方向。</a:t>
            </a:r>
            <a:endParaRPr lang="en-US" sz="1600" dirty="0"/>
          </a:p>
        </p:txBody>
      </p:sp>
      <p:sp>
        <p:nvSpPr>
          <p:cNvPr id="14" name="Text 5"/>
          <p:cNvSpPr/>
          <p:nvPr/>
        </p:nvSpPr>
        <p:spPr>
          <a:xfrm>
            <a:off x="6804660" y="1374775"/>
            <a:ext cx="4116070" cy="276225"/>
          </a:xfrm>
          <a:prstGeom prst="rect">
            <a:avLst/>
          </a:prstGeom>
          <a:noFill/>
          <a:ln/>
        </p:spPr>
        <p:txBody>
          <a:bodyPr wrap="square" lIns="91440" tIns="45720" rIns="91440" bIns="45720" rtlCol="0" anchor="t">
            <a:spAutoFit/>
          </a:bodyPr>
          <a:lstStyle/>
          <a:p>
            <a:pPr algn="r" indent="0" marL="0">
              <a:lnSpc>
                <a:spcPct val="100000"/>
              </a:lnSpc>
              <a:buNone/>
            </a:pPr>
            <a:r>
              <a:rPr lang="en-US" sz="1800" dirty="0">
                <a:solidFill>
                  <a:srgbClr val="158011"/>
                </a:solidFill>
                <a:latin typeface="MiSans" pitchFamily="34" charset="0"/>
                <a:ea typeface="MiSans" pitchFamily="34" charset="-122"/>
                <a:cs typeface="MiSans" pitchFamily="34" charset="-120"/>
              </a:rPr>
              <a:t>职业大典的动态性</a:t>
            </a:r>
            <a:endParaRPr lang="en-US" sz="1600" dirty="0"/>
          </a:p>
        </p:txBody>
      </p:sp>
      <p:sp>
        <p:nvSpPr>
          <p:cNvPr id="15" name="Text 6"/>
          <p:cNvSpPr/>
          <p:nvPr/>
        </p:nvSpPr>
        <p:spPr>
          <a:xfrm>
            <a:off x="6804660" y="4354830"/>
            <a:ext cx="4115270" cy="1066800"/>
          </a:xfrm>
          <a:prstGeom prst="rect">
            <a:avLst/>
          </a:prstGeom>
          <a:noFill/>
          <a:ln/>
        </p:spPr>
        <p:txBody>
          <a:bodyPr wrap="square" lIns="91440" tIns="45720" rIns="91440" bIns="45720" rtlCol="0" anchor="t">
            <a:spAutoFit/>
          </a:bodyPr>
          <a:lstStyle/>
          <a:p>
            <a:pPr algn="r" indent="0" marL="0">
              <a:lnSpc>
                <a:spcPct val="130000"/>
              </a:lnSpc>
              <a:buNone/>
            </a:pPr>
            <a:r>
              <a:rPr lang="en-US" sz="1400" dirty="0">
                <a:solidFill>
                  <a:srgbClr val="000000"/>
                </a:solidFill>
                <a:latin typeface="MiSans" pitchFamily="34" charset="0"/>
                <a:ea typeface="MiSans" pitchFamily="34" charset="-122"/>
                <a:cs typeface="MiSans" pitchFamily="34" charset="-120"/>
              </a:rPr>
              <a:t>职业大典不仅是学习者了解职业分类的重要工具，也是职业规划和就业指导的重要参考。通过学习职业大典，学习者可以更好地了解职业的性质和特点，为自己的职业发展做出更明智的决策。</a:t>
            </a:r>
            <a:endParaRPr lang="en-US" sz="1600" dirty="0"/>
          </a:p>
        </p:txBody>
      </p:sp>
      <p:sp>
        <p:nvSpPr>
          <p:cNvPr id="16" name="Text 7"/>
          <p:cNvSpPr/>
          <p:nvPr/>
        </p:nvSpPr>
        <p:spPr>
          <a:xfrm>
            <a:off x="6804660" y="3952875"/>
            <a:ext cx="4116070" cy="276225"/>
          </a:xfrm>
          <a:prstGeom prst="rect">
            <a:avLst/>
          </a:prstGeom>
          <a:noFill/>
          <a:ln/>
        </p:spPr>
        <p:txBody>
          <a:bodyPr wrap="square" lIns="91440" tIns="45720" rIns="91440" bIns="45720" rtlCol="0" anchor="t">
            <a:spAutoFit/>
          </a:bodyPr>
          <a:lstStyle/>
          <a:p>
            <a:pPr algn="r" indent="0" marL="0">
              <a:lnSpc>
                <a:spcPct val="100000"/>
              </a:lnSpc>
              <a:buNone/>
            </a:pPr>
            <a:r>
              <a:rPr lang="en-US" sz="1800" dirty="0">
                <a:solidFill>
                  <a:srgbClr val="158011"/>
                </a:solidFill>
                <a:latin typeface="MiSans" pitchFamily="34" charset="0"/>
                <a:ea typeface="MiSans" pitchFamily="34" charset="-122"/>
                <a:cs typeface="MiSans" pitchFamily="34" charset="-120"/>
              </a:rPr>
              <a:t>职业大典的应用</a:t>
            </a:r>
            <a:endParaRPr lang="en-US" sz="1600" dirty="0"/>
          </a:p>
        </p:txBody>
      </p:sp>
      <p:sp>
        <p:nvSpPr>
          <p:cNvPr id="17" name="Text 8"/>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我国职业大典全景速览</a:t>
            </a:r>
            <a:endParaRPr lang="en-US" sz="1600" dirty="0"/>
          </a:p>
        </p:txBody>
      </p:sp>
      <p:pic>
        <p:nvPicPr>
          <p:cNvPr id="18" name="Image 7" descr="https://test-kimi-img.moonshot.cn/pub/slides/slides_tmpl/image/25-08-06-16:17:02-d29guvkup1d2ae82khq0.png">    </p:cNvPr>
          <p:cNvPicPr>
            <a:picLocks noChangeAspect="1"/>
          </p:cNvPicPr>
          <p:nvPr/>
        </p:nvPicPr>
        <p:blipFill>
          <a:blip r:embed="rId8"/>
          <a:stretch>
            <a:fillRect/>
          </a:stretch>
        </p:blipFill>
        <p:spPr>
          <a:xfrm flipH="1" rot="5400000">
            <a:off x="11033760" y="5330190"/>
            <a:ext cx="1542415" cy="773430"/>
          </a:xfrm>
          <a:prstGeom prst="rect">
            <a:avLst/>
          </a:prstGeom>
        </p:spPr>
      </p:pic>
      <p:pic>
        <p:nvPicPr>
          <p:cNvPr id="19" name="Image 8" descr="https://test-kimi-img.moonshot.cn/pub/slides/slides_tmpl/image/25-08-06-16:17:02-d29guvkup1d2ae82khrg.png">    </p:cNvPr>
          <p:cNvPicPr>
            <a:picLocks noChangeAspect="1"/>
          </p:cNvPicPr>
          <p:nvPr/>
        </p:nvPicPr>
        <p:blipFill>
          <a:blip r:embed="rId9">
            <a:alphaModFix amt="80000"/>
          </a:blip>
          <a:stretch>
            <a:fillRect/>
          </a:stretch>
        </p:blipFill>
        <p:spPr>
          <a:xfrm flipH="1">
            <a:off x="11418570" y="4875530"/>
            <a:ext cx="553085" cy="553085"/>
          </a:xfrm>
          <a:prstGeom prst="rect">
            <a:avLst/>
          </a:prstGeom>
        </p:spPr>
      </p:pic>
      <p:pic>
        <p:nvPicPr>
          <p:cNvPr id="20" name="Image 9" descr="https://test-kimi-img.moonshot.cn/pub/slides/slides_tmpl/image/25-08-06-16:17:02-d29guvkup1d2ae82khrg.png">    </p:cNvPr>
          <p:cNvPicPr>
            <a:picLocks noChangeAspect="1"/>
          </p:cNvPicPr>
          <p:nvPr/>
        </p:nvPicPr>
        <p:blipFill>
          <a:blip r:embed="rId10">
            <a:alphaModFix amt="80000"/>
          </a:blip>
          <a:stretch>
            <a:fillRect/>
          </a:stretch>
        </p:blipFill>
        <p:spPr>
          <a:xfrm>
            <a:off x="76835" y="1405255"/>
            <a:ext cx="372110" cy="372110"/>
          </a:xfrm>
          <a:prstGeom prst="rect">
            <a:avLst/>
          </a:prstGeom>
        </p:spPr>
      </p:pic>
      <p:pic>
        <p:nvPicPr>
          <p:cNvPr id="21" name="Image 10" descr="https://test-kimi-img.moonshot.cn/pub/slides/slides_tmpl/image/25-08-06-16:17:02-d29guvkup1d2ae82khrg.png">    </p:cNvPr>
          <p:cNvPicPr>
            <a:picLocks noChangeAspect="1"/>
          </p:cNvPicPr>
          <p:nvPr/>
        </p:nvPicPr>
        <p:blipFill>
          <a:blip r:embed="rId11">
            <a:alphaModFix amt="80000"/>
          </a:blip>
          <a:stretch>
            <a:fillRect/>
          </a:stretch>
        </p:blipFill>
        <p:spPr>
          <a:xfrm>
            <a:off x="11710035" y="1928495"/>
            <a:ext cx="253365" cy="253365"/>
          </a:xfrm>
          <a:prstGeom prst="rect">
            <a:avLst/>
          </a:prstGeom>
        </p:spPr>
      </p:pic>
      <p:pic>
        <p:nvPicPr>
          <p:cNvPr id="22" name="Image 11" descr="https://test-kimi-img.moonshot.cn/pub/slides/slides_tmpl/image/25-08-06-16:17:02-d29guvkup1d2ae82khu0.png">    </p:cNvPr>
          <p:cNvPicPr>
            <a:picLocks noChangeAspect="1"/>
          </p:cNvPicPr>
          <p:nvPr/>
        </p:nvPicPr>
        <p:blipFill>
          <a:blip r:embed="rId12"/>
          <a:stretch>
            <a:fillRect/>
          </a:stretch>
        </p:blipFill>
        <p:spPr>
          <a:xfrm flipH="1" flipV="1" rot="19020000">
            <a:off x="351155" y="5979160"/>
            <a:ext cx="652145" cy="652145"/>
          </a:xfrm>
          <a:prstGeom prst="rect">
            <a:avLst/>
          </a:prstGeom>
        </p:spPr>
      </p:pic>
      <p:pic>
        <p:nvPicPr>
          <p:cNvPr id="23" name="Image 12" descr="https://test-kimi-img.moonshot.cn/pub/slides/slides_tmpl/image/25-08-06-16:17:02-d29guvkup1d2ae82khu0.png">    </p:cNvPr>
          <p:cNvPicPr>
            <a:picLocks noChangeAspect="1"/>
          </p:cNvPicPr>
          <p:nvPr/>
        </p:nvPicPr>
        <p:blipFill>
          <a:blip r:embed="rId13"/>
          <a:stretch>
            <a:fillRect/>
          </a:stretch>
        </p:blipFill>
        <p:spPr>
          <a:xfrm flipH="1" flipV="1" rot="11100000">
            <a:off x="557530" y="2030095"/>
            <a:ext cx="240030" cy="24003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ug.png">    </p:cNvPr>
          <p:cNvPicPr>
            <a:picLocks noChangeAspect="1"/>
          </p:cNvPicPr>
          <p:nvPr/>
        </p:nvPicPr>
        <p:blipFill>
          <a:blip r:embed="rId1"/>
          <a:stretch>
            <a:fillRect/>
          </a:stretch>
        </p:blipFill>
        <p:spPr>
          <a:xfrm>
            <a:off x="8203565" y="728345"/>
            <a:ext cx="3434080" cy="4870450"/>
          </a:xfrm>
          <a:prstGeom prst="rect">
            <a:avLst/>
          </a:prstGeom>
        </p:spPr>
      </p:pic>
      <p:pic>
        <p:nvPicPr>
          <p:cNvPr id="3" name="Image 1" descr="https://test-kimi-img.moonshot.cn/pub/slides/slides_tmpl/image/25-08-06-16:17:12-d29gv24up1d2ae82kiug.png">    </p:cNvPr>
          <p:cNvPicPr>
            <a:picLocks noChangeAspect="1"/>
          </p:cNvPicPr>
          <p:nvPr/>
        </p:nvPicPr>
        <p:blipFill>
          <a:blip r:embed="rId2"/>
          <a:stretch>
            <a:fillRect/>
          </a:stretch>
        </p:blipFill>
        <p:spPr>
          <a:xfrm>
            <a:off x="4464685" y="1011555"/>
            <a:ext cx="3434080" cy="4870450"/>
          </a:xfrm>
          <a:prstGeom prst="rect">
            <a:avLst/>
          </a:prstGeom>
        </p:spPr>
      </p:pic>
      <p:pic>
        <p:nvPicPr>
          <p:cNvPr id="4" name="Image 2" descr="https://test-kimi-img.moonshot.cn/pub/slides/slides_tmpl/image/25-08-06-16:17:12-d29gv24up1d2ae82kiug.png">    </p:cNvPr>
          <p:cNvPicPr>
            <a:picLocks noChangeAspect="1"/>
          </p:cNvPicPr>
          <p:nvPr/>
        </p:nvPicPr>
        <p:blipFill>
          <a:blip r:embed="rId3"/>
          <a:stretch>
            <a:fillRect/>
          </a:stretch>
        </p:blipFill>
        <p:spPr>
          <a:xfrm>
            <a:off x="681355" y="1285875"/>
            <a:ext cx="3434080" cy="4870450"/>
          </a:xfrm>
          <a:prstGeom prst="rect">
            <a:avLst/>
          </a:prstGeom>
        </p:spPr>
      </p:pic>
      <p:sp>
        <p:nvSpPr>
          <p:cNvPr id="5" name="Text 0"/>
          <p:cNvSpPr/>
          <p:nvPr/>
        </p:nvSpPr>
        <p:spPr>
          <a:xfrm>
            <a:off x="932628" y="3153002"/>
            <a:ext cx="2856064" cy="1955800"/>
          </a:xfrm>
          <a:prstGeom prst="rect">
            <a:avLst/>
          </a:prstGeom>
          <a:noFill/>
          <a:ln/>
        </p:spPr>
        <p:txBody>
          <a:bodyPr wrap="square" lIns="91440" tIns="45720" rIns="91440" bIns="45720" rtlCol="0" anchor="t">
            <a:spAutoFit/>
          </a:bodyPr>
          <a:lstStyle/>
          <a:p>
            <a:pPr algn="just" indent="0" marL="0">
              <a:lnSpc>
                <a:spcPct val="110000"/>
              </a:lnSpc>
              <a:buNone/>
            </a:pPr>
            <a:r>
              <a:rPr lang="en-US" sz="1600" dirty="0">
                <a:solidFill>
                  <a:srgbClr val="000000"/>
                </a:solidFill>
                <a:latin typeface="MiSans" pitchFamily="34" charset="0"/>
                <a:ea typeface="MiSans" pitchFamily="34" charset="-122"/>
                <a:cs typeface="MiSans" pitchFamily="34" charset="-120"/>
              </a:rPr>
              <a:t>ISCO-08是国际劳工组织制定的国际标准职业分类，每10年左右更新一次。它采用四级分类体系，包括10个大类、43个中类、133个小类和449个细类，为全球职业分类提供了统一的标准。</a:t>
            </a:r>
            <a:endParaRPr lang="en-US" sz="1600" dirty="0"/>
          </a:p>
        </p:txBody>
      </p:sp>
      <p:sp>
        <p:nvSpPr>
          <p:cNvPr id="6" name="Text 1"/>
          <p:cNvSpPr/>
          <p:nvPr/>
        </p:nvSpPr>
        <p:spPr>
          <a:xfrm>
            <a:off x="931945" y="2320503"/>
            <a:ext cx="2857430" cy="311150"/>
          </a:xfrm>
          <a:prstGeom prst="rect">
            <a:avLst/>
          </a:prstGeom>
          <a:noFill/>
          <a:ln/>
        </p:spPr>
        <p:txBody>
          <a:bodyPr wrap="square" lIns="91440" tIns="45720" rIns="91440" bIns="45720" rtlCol="0" anchor="t">
            <a:spAutoFit/>
          </a:bodyP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ISCO-08国际标准</a:t>
            </a:r>
            <a:endParaRPr lang="en-US" sz="1600" dirty="0"/>
          </a:p>
        </p:txBody>
      </p:sp>
      <p:sp>
        <p:nvSpPr>
          <p:cNvPr id="7" name="Text 2"/>
          <p:cNvSpPr/>
          <p:nvPr/>
        </p:nvSpPr>
        <p:spPr>
          <a:xfrm>
            <a:off x="4658760" y="2893378"/>
            <a:ext cx="2856064" cy="2235200"/>
          </a:xfrm>
          <a:prstGeom prst="rect">
            <a:avLst/>
          </a:prstGeom>
          <a:noFill/>
          <a:ln/>
        </p:spPr>
        <p:txBody>
          <a:bodyPr wrap="square" lIns="91440" tIns="45720" rIns="91440" bIns="45720" rtlCol="0" anchor="t">
            <a:spAutoFit/>
          </a:bodyPr>
          <a:lstStyle/>
          <a:p>
            <a:pPr algn="just" indent="0" marL="0">
              <a:lnSpc>
                <a:spcPct val="110000"/>
              </a:lnSpc>
              <a:buNone/>
            </a:pPr>
            <a:r>
              <a:rPr lang="en-US" sz="1600" dirty="0">
                <a:solidFill>
                  <a:srgbClr val="000000"/>
                </a:solidFill>
                <a:latin typeface="MiSans" pitchFamily="34" charset="0"/>
                <a:ea typeface="MiSans" pitchFamily="34" charset="-122"/>
                <a:cs typeface="MiSans" pitchFamily="34" charset="-120"/>
              </a:rPr>
              <a:t>按劳动性质分类，将职业分为白领和蓝领。白领职业主要以脑力劳动为主，如管理人员、专业技术人员；蓝领职业则以体力劳动为主，如生产制造、运输操作人员。这种分类方式直观地反映了职业的劳动性质差异。</a:t>
            </a:r>
            <a:endParaRPr lang="en-US" sz="1600" dirty="0"/>
          </a:p>
        </p:txBody>
      </p:sp>
      <p:sp>
        <p:nvSpPr>
          <p:cNvPr id="8" name="Text 3"/>
          <p:cNvSpPr/>
          <p:nvPr/>
        </p:nvSpPr>
        <p:spPr>
          <a:xfrm>
            <a:off x="4658077" y="2060878"/>
            <a:ext cx="2857430" cy="311150"/>
          </a:xfrm>
          <a:prstGeom prst="rect">
            <a:avLst/>
          </a:prstGeom>
          <a:noFill/>
          <a:ln/>
        </p:spPr>
        <p:txBody>
          <a:bodyPr wrap="square" lIns="91440" tIns="45720" rIns="91440" bIns="45720" rtlCol="0" anchor="t">
            <a:spAutoFit/>
          </a:bodyP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白领与蓝领分类</a:t>
            </a:r>
            <a:endParaRPr lang="en-US" sz="1600" dirty="0"/>
          </a:p>
        </p:txBody>
      </p:sp>
      <p:sp>
        <p:nvSpPr>
          <p:cNvPr id="9" name="Text 4"/>
          <p:cNvSpPr/>
          <p:nvPr/>
        </p:nvSpPr>
        <p:spPr>
          <a:xfrm>
            <a:off x="8384893" y="2633753"/>
            <a:ext cx="2856064" cy="1676400"/>
          </a:xfrm>
          <a:prstGeom prst="rect">
            <a:avLst/>
          </a:prstGeom>
          <a:noFill/>
          <a:ln/>
        </p:spPr>
        <p:txBody>
          <a:bodyPr wrap="square" lIns="91440" tIns="45720" rIns="91440" bIns="45720" rtlCol="0" anchor="t">
            <a:spAutoFit/>
          </a:bodyPr>
          <a:lstStyle/>
          <a:p>
            <a:pPr algn="just" indent="0" marL="0">
              <a:lnSpc>
                <a:spcPct val="110000"/>
              </a:lnSpc>
              <a:buNone/>
            </a:pPr>
            <a:r>
              <a:rPr lang="en-US" sz="1600" dirty="0">
                <a:solidFill>
                  <a:srgbClr val="000000"/>
                </a:solidFill>
                <a:latin typeface="MiSans" pitchFamily="34" charset="0"/>
                <a:ea typeface="MiSans" pitchFamily="34" charset="-122"/>
                <a:cs typeface="MiSans" pitchFamily="34" charset="-120"/>
              </a:rPr>
              <a:t>霍兰德职业兴趣理论根据人格类型将职业分为六类：现实型、研究型、艺术型、社会型、企业型和常规型。这种分类方式从个人兴趣出发，为职业选择提供了个性化的参考。</a:t>
            </a:r>
            <a:endParaRPr lang="en-US" sz="1600" dirty="0"/>
          </a:p>
        </p:txBody>
      </p:sp>
      <p:sp>
        <p:nvSpPr>
          <p:cNvPr id="10" name="Text 5"/>
          <p:cNvSpPr/>
          <p:nvPr/>
        </p:nvSpPr>
        <p:spPr>
          <a:xfrm>
            <a:off x="8384210" y="1801253"/>
            <a:ext cx="2857430" cy="311150"/>
          </a:xfrm>
          <a:prstGeom prst="rect">
            <a:avLst/>
          </a:prstGeom>
          <a:noFill/>
          <a:ln/>
        </p:spPr>
        <p:txBody>
          <a:bodyPr wrap="square" lIns="91440" tIns="45720" rIns="91440" bIns="45720" rtlCol="0" anchor="t">
            <a:spAutoFit/>
          </a:bodyP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霍兰德职业兴趣理论</a:t>
            </a:r>
            <a:endParaRPr lang="en-US" sz="1600" dirty="0"/>
          </a:p>
        </p:txBody>
      </p:sp>
      <p:sp>
        <p:nvSpPr>
          <p:cNvPr id="11" name="Text 6"/>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国际分类方法对比</a:t>
            </a:r>
            <a:endParaRPr lang="en-US" sz="1600" dirty="0"/>
          </a:p>
        </p:txBody>
      </p:sp>
      <p:pic>
        <p:nvPicPr>
          <p:cNvPr id="12" name="Image 3" descr="https://test-kimi-img.moonshot.cn/pub/slides/slides_tmpl/image/25-08-06-16:17:03-d29guvsup1d2ae82ki2g.png">    </p:cNvPr>
          <p:cNvPicPr>
            <a:picLocks noChangeAspect="1"/>
          </p:cNvPicPr>
          <p:nvPr/>
        </p:nvPicPr>
        <p:blipFill>
          <a:blip r:embed="rId4">
            <a:alphaModFix amt="80000"/>
          </a:blip>
          <a:stretch>
            <a:fillRect/>
          </a:stretch>
        </p:blipFill>
        <p:spPr>
          <a:xfrm>
            <a:off x="0" y="6391910"/>
            <a:ext cx="12192000" cy="1831340"/>
          </a:xfrm>
          <a:prstGeom prst="rect">
            <a:avLst/>
          </a:prstGeom>
        </p:spPr>
      </p:pic>
      <p:pic>
        <p:nvPicPr>
          <p:cNvPr id="13" name="Image 4" descr="https://test-kimi-img.moonshot.cn/pub/slides/slides_tmpl/image/25-08-06-16:17:12-d29gv24up1d2ae82king.png">    </p:cNvPr>
          <p:cNvPicPr>
            <a:picLocks noChangeAspect="1"/>
          </p:cNvPicPr>
          <p:nvPr/>
        </p:nvPicPr>
        <p:blipFill>
          <a:blip r:embed="rId5"/>
          <a:stretch>
            <a:fillRect/>
          </a:stretch>
        </p:blipFill>
        <p:spPr>
          <a:xfrm>
            <a:off x="941705" y="1561465"/>
            <a:ext cx="633730" cy="633730"/>
          </a:xfrm>
          <a:prstGeom prst="rect">
            <a:avLst/>
          </a:prstGeom>
        </p:spPr>
      </p:pic>
      <p:sp>
        <p:nvSpPr>
          <p:cNvPr id="14" name="Text 7"/>
          <p:cNvSpPr/>
          <p:nvPr/>
        </p:nvSpPr>
        <p:spPr>
          <a:xfrm>
            <a:off x="982345" y="1622425"/>
            <a:ext cx="557530" cy="484505"/>
          </a:xfrm>
          <a:prstGeom prst="rect">
            <a:avLst/>
          </a:prstGeom>
          <a:noFill/>
          <a:ln/>
        </p:spPr>
        <p:txBody>
          <a:bodyPr wrap="square" lIns="91440" tIns="45720" rIns="91440" bIns="45720" rtlCol="0" anchor="t"/>
          <a:lstStyle/>
          <a:p>
            <a:pPr algn="l" indent="0" marL="0">
              <a:lnSpc>
                <a:spcPct val="100000"/>
              </a:lnSpc>
              <a:buNone/>
            </a:pPr>
            <a:r>
              <a:rPr lang="en-US" sz="2800" b="1" dirty="0">
                <a:solidFill>
                  <a:srgbClr val="FFFFFF"/>
                </a:solidFill>
                <a:latin typeface="MiSans" pitchFamily="34" charset="0"/>
                <a:ea typeface="MiSans" pitchFamily="34" charset="-122"/>
                <a:cs typeface="MiSans" pitchFamily="34" charset="-120"/>
              </a:rPr>
              <a:t>01</a:t>
            </a:r>
            <a:endParaRPr lang="en-US" sz="1600" dirty="0"/>
          </a:p>
        </p:txBody>
      </p:sp>
      <p:pic>
        <p:nvPicPr>
          <p:cNvPr id="15" name="Image 5" descr="https://test-kimi-img.moonshot.cn/pub/slides/slides_tmpl/image/25-08-06-16:17:12-d29gv24up1d2ae82king.png">    </p:cNvPr>
          <p:cNvPicPr>
            <a:picLocks noChangeAspect="1"/>
          </p:cNvPicPr>
          <p:nvPr/>
        </p:nvPicPr>
        <p:blipFill>
          <a:blip r:embed="rId6"/>
          <a:stretch>
            <a:fillRect/>
          </a:stretch>
        </p:blipFill>
        <p:spPr>
          <a:xfrm>
            <a:off x="4705985" y="1300480"/>
            <a:ext cx="633730" cy="633730"/>
          </a:xfrm>
          <a:prstGeom prst="rect">
            <a:avLst/>
          </a:prstGeom>
        </p:spPr>
      </p:pic>
      <p:sp>
        <p:nvSpPr>
          <p:cNvPr id="16" name="Text 8"/>
          <p:cNvSpPr/>
          <p:nvPr/>
        </p:nvSpPr>
        <p:spPr>
          <a:xfrm>
            <a:off x="4719955" y="1361440"/>
            <a:ext cx="743585" cy="484505"/>
          </a:xfrm>
          <a:prstGeom prst="rect">
            <a:avLst/>
          </a:prstGeom>
          <a:noFill/>
          <a:ln/>
        </p:spPr>
        <p:txBody>
          <a:bodyPr wrap="square" lIns="91440" tIns="45720" rIns="91440" bIns="45720" rtlCol="0" anchor="t"/>
          <a:lstStyle/>
          <a:p>
            <a:pPr algn="l" indent="0" marL="0">
              <a:lnSpc>
                <a:spcPct val="100000"/>
              </a:lnSpc>
              <a:buNone/>
            </a:pPr>
            <a:r>
              <a:rPr lang="en-US" sz="2800" b="1" dirty="0">
                <a:solidFill>
                  <a:srgbClr val="FFFFFF"/>
                </a:solidFill>
                <a:latin typeface="MiSans" pitchFamily="34" charset="0"/>
                <a:ea typeface="MiSans" pitchFamily="34" charset="-122"/>
                <a:cs typeface="MiSans" pitchFamily="34" charset="-120"/>
              </a:rPr>
              <a:t>02</a:t>
            </a:r>
            <a:endParaRPr lang="en-US" sz="1600" dirty="0"/>
          </a:p>
        </p:txBody>
      </p:sp>
      <p:pic>
        <p:nvPicPr>
          <p:cNvPr id="17" name="Image 6" descr="https://test-kimi-img.moonshot.cn/pub/slides/slides_tmpl/image/25-08-06-16:17:12-d29gv24up1d2ae82king.png">    </p:cNvPr>
          <p:cNvPicPr>
            <a:picLocks noChangeAspect="1"/>
          </p:cNvPicPr>
          <p:nvPr/>
        </p:nvPicPr>
        <p:blipFill>
          <a:blip r:embed="rId7"/>
          <a:stretch>
            <a:fillRect/>
          </a:stretch>
        </p:blipFill>
        <p:spPr>
          <a:xfrm>
            <a:off x="8470265" y="1010920"/>
            <a:ext cx="633730" cy="633730"/>
          </a:xfrm>
          <a:prstGeom prst="rect">
            <a:avLst/>
          </a:prstGeom>
        </p:spPr>
      </p:pic>
      <p:sp>
        <p:nvSpPr>
          <p:cNvPr id="18" name="Text 9"/>
          <p:cNvSpPr/>
          <p:nvPr/>
        </p:nvSpPr>
        <p:spPr>
          <a:xfrm>
            <a:off x="8466455" y="1071880"/>
            <a:ext cx="1372870" cy="484505"/>
          </a:xfrm>
          <a:prstGeom prst="rect">
            <a:avLst/>
          </a:prstGeom>
          <a:noFill/>
          <a:ln/>
        </p:spPr>
        <p:txBody>
          <a:bodyPr wrap="square" lIns="91440" tIns="45720" rIns="91440" bIns="45720" rtlCol="0" anchor="t"/>
          <a:lstStyle/>
          <a:p>
            <a:pPr algn="l" indent="0" marL="0">
              <a:lnSpc>
                <a:spcPct val="100000"/>
              </a:lnSpc>
              <a:buNone/>
            </a:pPr>
            <a:r>
              <a:rPr lang="en-US" sz="2800" b="1" dirty="0">
                <a:solidFill>
                  <a:srgbClr val="FFFFFF"/>
                </a:solidFill>
                <a:latin typeface="MiSans" pitchFamily="34" charset="0"/>
                <a:ea typeface="MiSans" pitchFamily="34" charset="-122"/>
                <a:cs typeface="MiSans" pitchFamily="34" charset="-120"/>
              </a:rPr>
              <a:t>03</a:t>
            </a:r>
            <a:endParaRPr lang="en-US" sz="1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601123" y="4251325"/>
            <a:ext cx="10673878" cy="1778000"/>
          </a:xfrm>
          <a:prstGeom prst="rect">
            <a:avLst/>
          </a:prstGeom>
          <a:noFill/>
          <a:ln/>
        </p:spPr>
        <p:txBody>
          <a:bodyPr wrap="square" lIns="91440" tIns="45720" rIns="91440" bIns="45720" rtlCol="0" anchor="t">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获取职业信息的渠道多种多样，包括网络资源、学校资源、人际与线下渠道、官方平台等。网络资源如招聘网站、行业垂直门户、企业官网等提供了海量的职业信息；学校资源如就业网站、教师与校友推荐、图书馆课程等能够提供针对性的职业指导；人际与线下渠道如生涯人物访谈、职业咨询师、实习与兼职等能够提供真实的职业体验；官方平台如国家及地方就业服务、公共就业市场等能够发布权威的就业政策和岗位信息。</a:t>
            </a:r>
            <a:endParaRPr lang="en-US" sz="1600" dirty="0"/>
          </a:p>
        </p:txBody>
      </p:sp>
      <p:sp>
        <p:nvSpPr>
          <p:cNvPr id="3" name="Text 1"/>
          <p:cNvSpPr/>
          <p:nvPr/>
        </p:nvSpPr>
        <p:spPr>
          <a:xfrm>
            <a:off x="566440" y="3755390"/>
            <a:ext cx="6018632" cy="368300"/>
          </a:xfrm>
          <a:prstGeom prst="rect">
            <a:avLst/>
          </a:prstGeom>
          <a:noFill/>
          <a:ln/>
        </p:spPr>
        <p:txBody>
          <a:bodyPr wrap="square" lIns="91440" tIns="45720" rIns="91440" bIns="45720" rtlCol="0" anchor="t">
            <a:spAutoFit/>
          </a:bodyPr>
          <a:lstStyle/>
          <a:p>
            <a:pPr algn="just" indent="0" marL="0">
              <a:lnSpc>
                <a:spcPct val="100000"/>
              </a:lnSpc>
              <a:buNone/>
            </a:pPr>
            <a:r>
              <a:rPr lang="en-US" sz="2400" dirty="0">
                <a:solidFill>
                  <a:srgbClr val="158011"/>
                </a:solidFill>
                <a:latin typeface="MiSans" pitchFamily="34" charset="0"/>
                <a:ea typeface="MiSans" pitchFamily="34" charset="-122"/>
                <a:cs typeface="MiSans" pitchFamily="34" charset="-120"/>
              </a:rPr>
              <a:t>多元信息获取渠道</a:t>
            </a:r>
            <a:endParaRPr lang="en-US" sz="1600" dirty="0"/>
          </a:p>
        </p:txBody>
      </p:sp>
      <p:sp>
        <p:nvSpPr>
          <p:cNvPr id="4" name="Text 2"/>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五大信息获取渠道</a:t>
            </a:r>
            <a:endParaRPr lang="en-US" sz="1600" dirty="0"/>
          </a:p>
        </p:txBody>
      </p:sp>
      <p:pic>
        <p:nvPicPr>
          <p:cNvPr id="5" name="Image 0" descr="https://test-kimi-img.moonshot.cn/pub/slides/slides_tmpl/image/25-08-06-16:17:02-d29guvkup1d2ae82khrg.png">    </p:cNvPr>
          <p:cNvPicPr>
            <a:picLocks noChangeAspect="1"/>
          </p:cNvPicPr>
          <p:nvPr/>
        </p:nvPicPr>
        <p:blipFill>
          <a:blip r:embed="rId1">
            <a:alphaModFix amt="80000"/>
          </a:blip>
          <a:stretch>
            <a:fillRect/>
          </a:stretch>
        </p:blipFill>
        <p:spPr>
          <a:xfrm>
            <a:off x="11275060" y="5125085"/>
            <a:ext cx="514985" cy="514985"/>
          </a:xfrm>
          <a:prstGeom prst="rect">
            <a:avLst/>
          </a:prstGeom>
        </p:spPr>
      </p:pic>
      <p:pic>
        <p:nvPicPr>
          <p:cNvPr id="6" name="Image 1" descr="https://test-kimi-img.moonshot.cn/pub/slides/slides_tmpl/image/25-08-06-16:17:02-d29guvkup1d2ae82khu0.png">    </p:cNvPr>
          <p:cNvPicPr>
            <a:picLocks noChangeAspect="1"/>
          </p:cNvPicPr>
          <p:nvPr/>
        </p:nvPicPr>
        <p:blipFill>
          <a:blip r:embed="rId2"/>
          <a:stretch>
            <a:fillRect/>
          </a:stretch>
        </p:blipFill>
        <p:spPr>
          <a:xfrm flipH="1" flipV="1" rot="11100000">
            <a:off x="10544810" y="6162040"/>
            <a:ext cx="368935" cy="368935"/>
          </a:xfrm>
          <a:prstGeom prst="rect">
            <a:avLst/>
          </a:prstGeom>
        </p:spPr>
      </p:pic>
      <p:pic>
        <p:nvPicPr>
          <p:cNvPr id="7" name="Image 2" descr="https://test-kimi-img.moonshot.cn/pub/slides/slides_tmpl/image/25-08-06-16:17:03-d29guvsup1d2ae82ki7g.png">    </p:cNvPr>
          <p:cNvPicPr>
            <a:picLocks noChangeAspect="1"/>
          </p:cNvPicPr>
          <p:nvPr/>
        </p:nvPicPr>
        <p:blipFill>
          <a:blip r:embed="rId3"/>
          <a:stretch>
            <a:fillRect/>
          </a:stretch>
        </p:blipFill>
        <p:spPr>
          <a:xfrm>
            <a:off x="2453005" y="6146800"/>
            <a:ext cx="7286625" cy="117475"/>
          </a:xfrm>
          <a:prstGeom prst="rect">
            <a:avLst/>
          </a:prstGeom>
        </p:spPr>
      </p:pic>
      <p:pic>
        <p:nvPicPr>
          <p:cNvPr id="8" name="Image 3" descr="https://test-kimi-img.moonshot.cn/pub/slides/slides_tmpl/image/25-08-06-16:17:02-d29guvkup1d2ae82khrg.png">    </p:cNvPr>
          <p:cNvPicPr>
            <a:picLocks noChangeAspect="1"/>
          </p:cNvPicPr>
          <p:nvPr/>
        </p:nvPicPr>
        <p:blipFill>
          <a:blip r:embed="rId4">
            <a:alphaModFix amt="80000"/>
          </a:blip>
          <a:stretch>
            <a:fillRect/>
          </a:stretch>
        </p:blipFill>
        <p:spPr>
          <a:xfrm>
            <a:off x="716915" y="5798185"/>
            <a:ext cx="253365" cy="253365"/>
          </a:xfrm>
          <a:prstGeom prst="rect">
            <a:avLst/>
          </a:prstGeom>
        </p:spPr>
      </p:pic>
      <p:pic>
        <p:nvPicPr>
          <p:cNvPr id="9" name="Image 4" descr="https://test-kimi-img.moonshot.cn/pub/slides/slides_tmpl/image/25-08-06-16:17:02-d29guvkup1d2ae82khr0.png">    </p:cNvPr>
          <p:cNvPicPr>
            <a:picLocks noChangeAspect="1"/>
          </p:cNvPicPr>
          <p:nvPr/>
        </p:nvPicPr>
        <p:blipFill>
          <a:blip r:embed="rId5"/>
          <a:stretch>
            <a:fillRect/>
          </a:stretch>
        </p:blipFill>
        <p:spPr>
          <a:xfrm flipH="1" flipV="1">
            <a:off x="-509270" y="5659755"/>
            <a:ext cx="1540510" cy="1540510"/>
          </a:xfrm>
          <a:prstGeom prst="rect">
            <a:avLst/>
          </a:prstGeom>
        </p:spPr>
      </p:pic>
      <p:pic>
        <p:nvPicPr>
          <p:cNvPr id="10" name="Image 5" descr="https://test-kimi-img.moonshot.cn/pub/slides/slides_tmpl/image/25-08-06-16:17:10-d29gv1kup1d2ae82kig0.jpg">    </p:cNvPr>
          <p:cNvPicPr>
            <a:picLocks noChangeAspect="1"/>
          </p:cNvPicPr>
          <p:nvPr/>
        </p:nvPicPr>
        <p:blipFill>
          <a:blip r:embed="rId6"/>
          <a:stretch>
            <a:fillRect/>
          </a:stretch>
        </p:blipFill>
        <p:spPr>
          <a:xfrm>
            <a:off x="0" y="1092835"/>
            <a:ext cx="12192000" cy="201422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k0.jpg">    </p:cNvPr>
          <p:cNvPicPr>
            <a:picLocks noChangeAspect="1"/>
          </p:cNvPicPr>
          <p:nvPr/>
        </p:nvPicPr>
        <p:blipFill>
          <a:blip r:embed="rId1"/>
          <a:stretch>
            <a:fillRect/>
          </a:stretch>
        </p:blipFill>
        <p:spPr>
          <a:xfrm>
            <a:off x="7428865" y="0"/>
            <a:ext cx="5029835" cy="6858000"/>
          </a:xfrm>
          <a:prstGeom prst="rect">
            <a:avLst/>
          </a:prstGeom>
        </p:spPr>
      </p:pic>
      <p:pic>
        <p:nvPicPr>
          <p:cNvPr id="3" name="Image 1" descr="https://test-kimi-img.moonshot.cn/pub/slides/slides_tmpl/image/25-08-06-16:17:11-d29gv1sup1d2ae82kii0.png">    </p:cNvPr>
          <p:cNvPicPr>
            <a:picLocks noChangeAspect="1"/>
          </p:cNvPicPr>
          <p:nvPr/>
        </p:nvPicPr>
        <p:blipFill>
          <a:blip r:embed="rId2">
            <a:alphaModFix amt="60000"/>
          </a:blip>
          <a:stretch>
            <a:fillRect/>
          </a:stretch>
        </p:blipFill>
        <p:spPr>
          <a:xfrm>
            <a:off x="848360" y="3773170"/>
            <a:ext cx="5353050" cy="750570"/>
          </a:xfrm>
          <a:prstGeom prst="rect">
            <a:avLst/>
          </a:prstGeom>
        </p:spPr>
      </p:pic>
      <p:pic>
        <p:nvPicPr>
          <p:cNvPr id="4" name="Image 2" descr="https://test-kimi-img.moonshot.cn/pub/slides/slides_tmpl/image/25-08-06-16:17:11-d29gv1sup1d2ae82kii0.png">    </p:cNvPr>
          <p:cNvPicPr>
            <a:picLocks noChangeAspect="1"/>
          </p:cNvPicPr>
          <p:nvPr/>
        </p:nvPicPr>
        <p:blipFill>
          <a:blip r:embed="rId3">
            <a:alphaModFix amt="60000"/>
          </a:blip>
          <a:stretch>
            <a:fillRect/>
          </a:stretch>
        </p:blipFill>
        <p:spPr>
          <a:xfrm>
            <a:off x="781050" y="1331595"/>
            <a:ext cx="5353050" cy="750570"/>
          </a:xfrm>
          <a:prstGeom prst="rect">
            <a:avLst/>
          </a:prstGeom>
        </p:spPr>
      </p:pic>
      <p:sp>
        <p:nvSpPr>
          <p:cNvPr id="5" name="Shape 0"/>
          <p:cNvSpPr/>
          <p:nvPr/>
        </p:nvSpPr>
        <p:spPr>
          <a:xfrm flipV="1">
            <a:off x="-1905" y="0"/>
            <a:ext cx="7306945" cy="6858000"/>
          </a:xfrm>
          <a:prstGeom prst="round1Rect">
            <a:avLst/>
          </a:prstGeom>
          <a:solidFill>
            <a:srgbClr val="000000">
              <a:alpha val="0"/>
            </a:srgbClr>
          </a:solidFill>
          <a:ln/>
        </p:spPr>
      </p:sp>
      <p:sp>
        <p:nvSpPr>
          <p:cNvPr id="6" name="Text 1"/>
          <p:cNvSpPr/>
          <p:nvPr/>
        </p:nvSpPr>
        <p:spPr>
          <a:xfrm>
            <a:off x="-1905" y="0"/>
            <a:ext cx="7306945" cy="68580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7" name="Text 2"/>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PLACE模型六维分析法</a:t>
            </a:r>
            <a:endParaRPr lang="en-US" sz="1600" dirty="0"/>
          </a:p>
        </p:txBody>
      </p:sp>
      <p:sp>
        <p:nvSpPr>
          <p:cNvPr id="8" name="Shape 3"/>
          <p:cNvSpPr/>
          <p:nvPr/>
        </p:nvSpPr>
        <p:spPr>
          <a:xfrm flipH="1">
            <a:off x="11388725" y="422910"/>
            <a:ext cx="614680" cy="575310"/>
          </a:xfrm>
          <a:custGeom>
            <a:avLst/>
            <a:gdLst/>
            <a:ahLst/>
            <a:cxnLst/>
            <a:rect l="l" t="t" r="r" b="b"/>
            <a:pathLst>
              <a:path w="614680" h="575310">
                <a:moveTo>
                  <a:pt x="614680" y="287655"/>
                </a:moveTo>
                <a:lnTo>
                  <a:pt x="606766" y="287655"/>
                </a:lnTo>
                <a:lnTo>
                  <a:pt x="598851" y="287655"/>
                </a:lnTo>
                <a:lnTo>
                  <a:pt x="592256" y="287655"/>
                </a:lnTo>
                <a:lnTo>
                  <a:pt x="592256" y="287655"/>
                </a:lnTo>
                <a:lnTo>
                  <a:pt x="600170" y="287655"/>
                </a:lnTo>
                <a:lnTo>
                  <a:pt x="606766" y="287655"/>
                </a:lnTo>
                <a:lnTo>
                  <a:pt x="614680" y="287655"/>
                </a:lnTo>
                <a:close/>
                <a:moveTo>
                  <a:pt x="592256" y="287655"/>
                </a:moveTo>
                <a:cubicBezTo>
                  <a:pt x="444522" y="290294"/>
                  <a:pt x="302064" y="120076"/>
                  <a:pt x="307340" y="0"/>
                </a:cubicBezTo>
                <a:cubicBezTo>
                  <a:pt x="309978" y="151745"/>
                  <a:pt x="149053" y="286335"/>
                  <a:pt x="22424" y="287655"/>
                </a:cubicBezTo>
                <a:cubicBezTo>
                  <a:pt x="170158" y="285016"/>
                  <a:pt x="312616" y="455234"/>
                  <a:pt x="307340" y="575310"/>
                </a:cubicBezTo>
                <a:cubicBezTo>
                  <a:pt x="304702" y="424885"/>
                  <a:pt x="465627" y="290294"/>
                  <a:pt x="592256" y="287655"/>
                </a:cubicBezTo>
                <a:close/>
                <a:moveTo>
                  <a:pt x="22424" y="287655"/>
                </a:moveTo>
                <a:lnTo>
                  <a:pt x="21105" y="287655"/>
                </a:lnTo>
                <a:lnTo>
                  <a:pt x="14510" y="287655"/>
                </a:lnTo>
                <a:lnTo>
                  <a:pt x="6595" y="287655"/>
                </a:lnTo>
                <a:lnTo>
                  <a:pt x="0" y="287655"/>
                </a:lnTo>
                <a:lnTo>
                  <a:pt x="7914" y="287655"/>
                </a:lnTo>
                <a:lnTo>
                  <a:pt x="15829" y="287655"/>
                </a:lnTo>
                <a:lnTo>
                  <a:pt x="22424" y="287655"/>
                </a:lnTo>
                <a:close/>
              </a:path>
            </a:pathLst>
          </a:custGeom>
          <a:solidFill>
            <a:srgbClr val="FFFFFF"/>
          </a:solidFill>
          <a:ln/>
        </p:spPr>
      </p:sp>
      <p:sp>
        <p:nvSpPr>
          <p:cNvPr id="9" name="Text 4"/>
          <p:cNvSpPr/>
          <p:nvPr/>
        </p:nvSpPr>
        <p:spPr>
          <a:xfrm>
            <a:off x="11388725" y="422910"/>
            <a:ext cx="614680" cy="57531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0" name="Shape 5"/>
          <p:cNvSpPr/>
          <p:nvPr/>
        </p:nvSpPr>
        <p:spPr>
          <a:xfrm flipH="1">
            <a:off x="11549380" y="559816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1" name="Text 6"/>
          <p:cNvSpPr/>
          <p:nvPr/>
        </p:nvSpPr>
        <p:spPr>
          <a:xfrm>
            <a:off x="11549380" y="559816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Shape 7"/>
          <p:cNvSpPr/>
          <p:nvPr/>
        </p:nvSpPr>
        <p:spPr>
          <a:xfrm flipH="1">
            <a:off x="11549380" y="61252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3" name="Text 8"/>
          <p:cNvSpPr/>
          <p:nvPr/>
        </p:nvSpPr>
        <p:spPr>
          <a:xfrm>
            <a:off x="11549380" y="61252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4" name="Shape 9"/>
          <p:cNvSpPr/>
          <p:nvPr/>
        </p:nvSpPr>
        <p:spPr>
          <a:xfrm flipH="1">
            <a:off x="11549380" y="50711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5" name="Text 10"/>
          <p:cNvSpPr/>
          <p:nvPr/>
        </p:nvSpPr>
        <p:spPr>
          <a:xfrm>
            <a:off x="11549380" y="50711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6" name="Shape 11"/>
          <p:cNvSpPr/>
          <p:nvPr/>
        </p:nvSpPr>
        <p:spPr>
          <a:xfrm>
            <a:off x="11696065" y="1156335"/>
            <a:ext cx="0" cy="3600000"/>
          </a:xfrm>
          <a:prstGeom prst="line">
            <a:avLst/>
          </a:prstGeom>
          <a:noFill/>
          <a:ln w="19050">
            <a:solidFill>
              <a:srgbClr val="FFFFFF"/>
            </a:solidFill>
            <a:prstDash val="solid"/>
            <a:headEnd type="none"/>
            <a:tailEnd type="none"/>
          </a:ln>
        </p:spPr>
      </p:sp>
      <p:sp>
        <p:nvSpPr>
          <p:cNvPr id="17" name="Text 12"/>
          <p:cNvSpPr/>
          <p:nvPr/>
        </p:nvSpPr>
        <p:spPr>
          <a:xfrm>
            <a:off x="684530" y="1990090"/>
            <a:ext cx="6149975" cy="1524000"/>
          </a:xfrm>
          <a:prstGeom prst="rect">
            <a:avLst/>
          </a:prstGeom>
          <a:noFill/>
          <a:ln/>
        </p:spPr>
        <p:txBody>
          <a:bodyPr wrap="square" lIns="91440" tIns="45720" rIns="91440" bIns="45720" rtlCol="0" anchor="ctr">
            <a:spAutoFit/>
          </a:bodyPr>
          <a:lstStyle/>
          <a:p>
            <a:pPr algn="just" indent="0" marL="0">
              <a:lnSpc>
                <a:spcPct val="130000"/>
              </a:lnSpc>
              <a:buNone/>
            </a:pPr>
            <a:r>
              <a:rPr lang="en-US" sz="1600" dirty="0">
                <a:solidFill>
                  <a:srgbClr val="000000"/>
                </a:solidFill>
                <a:latin typeface="MiSans" pitchFamily="34" charset="0"/>
                <a:ea typeface="MiSans" pitchFamily="34" charset="-122"/>
                <a:cs typeface="MiSans" pitchFamily="34" charset="-120"/>
              </a:rPr>
              <a:t>PLACE模型是一种系统评估职业信息的工具，包括职位信息（Position）、工作环境（Location）、发展空间（Advancement）、雇佣条件（Condition）、准入要求（Entry）和他人经验（Experience）六个维度。通过这六个维度的分析，可以全面了解职业的各个方面，为职业选择提供科学依据。</a:t>
            </a:r>
            <a:endParaRPr lang="en-US" sz="1600" dirty="0"/>
          </a:p>
        </p:txBody>
      </p:sp>
      <p:sp>
        <p:nvSpPr>
          <p:cNvPr id="18" name="Text 13"/>
          <p:cNvSpPr/>
          <p:nvPr/>
        </p:nvSpPr>
        <p:spPr>
          <a:xfrm>
            <a:off x="426085" y="1417320"/>
            <a:ext cx="5286375" cy="311150"/>
          </a:xfrm>
          <a:prstGeom prst="rect">
            <a:avLst/>
          </a:prstGeom>
          <a:noFill/>
          <a:ln/>
        </p:spPr>
        <p:txBody>
          <a:bodyPr wrap="square" lIns="91440" tIns="45720" rIns="91440" bIns="45720" rtlCol="0" anchor="ctr">
            <a:spAutoFit/>
          </a:bodyPr>
          <a:lstStyle/>
          <a:p>
            <a:pPr algn="ctr" indent="0" marL="0">
              <a:lnSpc>
                <a:spcPct val="100000"/>
              </a:lnSpc>
              <a:buNone/>
            </a:pPr>
            <a:r>
              <a:rPr lang="en-US" sz="2000" b="1" dirty="0">
                <a:solidFill>
                  <a:srgbClr val="158011"/>
                </a:solidFill>
                <a:latin typeface="MiSans" pitchFamily="34" charset="0"/>
                <a:ea typeface="MiSans" pitchFamily="34" charset="-122"/>
                <a:cs typeface="MiSans" pitchFamily="34" charset="-120"/>
              </a:rPr>
              <a:t>PLACE模型的六个维度</a:t>
            </a:r>
            <a:endParaRPr lang="en-US" sz="1600" dirty="0"/>
          </a:p>
        </p:txBody>
      </p:sp>
      <p:sp>
        <p:nvSpPr>
          <p:cNvPr id="19" name="Text 14"/>
          <p:cNvSpPr/>
          <p:nvPr/>
        </p:nvSpPr>
        <p:spPr>
          <a:xfrm>
            <a:off x="781050" y="4433570"/>
            <a:ext cx="6149975" cy="1219200"/>
          </a:xfrm>
          <a:prstGeom prst="rect">
            <a:avLst/>
          </a:prstGeom>
          <a:noFill/>
          <a:ln/>
        </p:spPr>
        <p:txBody>
          <a:bodyPr wrap="square" lIns="91440" tIns="45720" rIns="91440" bIns="45720" rtlCol="0" anchor="ctr">
            <a:spAutoFit/>
          </a:bodyPr>
          <a:lstStyle/>
          <a:p>
            <a:pPr algn="just" indent="0" marL="0">
              <a:lnSpc>
                <a:spcPct val="130000"/>
              </a:lnSpc>
              <a:buNone/>
            </a:pPr>
            <a:r>
              <a:rPr lang="en-US" sz="1600" dirty="0">
                <a:solidFill>
                  <a:srgbClr val="000000"/>
                </a:solidFill>
                <a:latin typeface="MiSans" pitchFamily="34" charset="0"/>
                <a:ea typeface="MiSans" pitchFamily="34" charset="-122"/>
                <a:cs typeface="MiSans" pitchFamily="34" charset="-120"/>
              </a:rPr>
              <a:t>在实际应用中，同学们可以通过收集和分析职业信息，将这些信息与PLACE模型的六个维度进行对照，从而快速拆解岗位需求，降低信息不对称风险。同时，通过与自身条件的对照，明确差距与提升方向，为职业发展做出更明智的决策。</a:t>
            </a:r>
            <a:endParaRPr lang="en-US" sz="1600" dirty="0"/>
          </a:p>
        </p:txBody>
      </p:sp>
      <p:sp>
        <p:nvSpPr>
          <p:cNvPr id="20" name="Text 15"/>
          <p:cNvSpPr/>
          <p:nvPr/>
        </p:nvSpPr>
        <p:spPr>
          <a:xfrm>
            <a:off x="142875" y="3860800"/>
            <a:ext cx="5901055" cy="311150"/>
          </a:xfrm>
          <a:prstGeom prst="rect">
            <a:avLst/>
          </a:prstGeom>
          <a:noFill/>
          <a:ln/>
        </p:spPr>
        <p:txBody>
          <a:bodyPr wrap="square" lIns="91440" tIns="45720" rIns="91440" bIns="45720" rtlCol="0" anchor="ctr">
            <a:spAutoFit/>
          </a:bodyPr>
          <a:lstStyle/>
          <a:p>
            <a:pPr algn="ctr" indent="0" marL="0">
              <a:lnSpc>
                <a:spcPct val="100000"/>
              </a:lnSpc>
              <a:buNone/>
            </a:pPr>
            <a:r>
              <a:rPr lang="en-US" sz="2000" b="1" dirty="0">
                <a:solidFill>
                  <a:srgbClr val="158011"/>
                </a:solidFill>
                <a:latin typeface="MiSans" pitchFamily="34" charset="0"/>
                <a:ea typeface="MiSans" pitchFamily="34" charset="-122"/>
                <a:cs typeface="MiSans" pitchFamily="34" charset="-120"/>
              </a:rPr>
              <a:t>模型的应用</a:t>
            </a:r>
            <a:endParaRPr lang="en-US" sz="1600" dirty="0"/>
          </a:p>
        </p:txBody>
      </p:sp>
      <p:pic>
        <p:nvPicPr>
          <p:cNvPr id="21" name="Image 3" descr="https://test-kimi-img.moonshot.cn/pub/slides/slides_tmpl/image/25-08-06-16:17:08-d29gv14up1d2ae82kieg.png">    </p:cNvPr>
          <p:cNvPicPr>
            <a:picLocks noChangeAspect="1"/>
          </p:cNvPicPr>
          <p:nvPr/>
        </p:nvPicPr>
        <p:blipFill>
          <a:blip r:embed="rId4"/>
          <a:stretch>
            <a:fillRect/>
          </a:stretch>
        </p:blipFill>
        <p:spPr>
          <a:xfrm>
            <a:off x="848360" y="6214745"/>
            <a:ext cx="179705" cy="179705"/>
          </a:xfrm>
          <a:prstGeom prst="rect">
            <a:avLst/>
          </a:prstGeom>
        </p:spPr>
      </p:pic>
      <p:pic>
        <p:nvPicPr>
          <p:cNvPr id="22" name="Image 4" descr="https://test-kimi-img.moonshot.cn/pub/slides/slides_tmpl/image/25-08-06-16:17:08-d29gv14up1d2ae82kieg.png">    </p:cNvPr>
          <p:cNvPicPr>
            <a:picLocks noChangeAspect="1"/>
          </p:cNvPicPr>
          <p:nvPr/>
        </p:nvPicPr>
        <p:blipFill>
          <a:blip r:embed="rId5"/>
          <a:stretch>
            <a:fillRect/>
          </a:stretch>
        </p:blipFill>
        <p:spPr>
          <a:xfrm>
            <a:off x="1242060" y="6214745"/>
            <a:ext cx="179705" cy="179705"/>
          </a:xfrm>
          <a:prstGeom prst="rect">
            <a:avLst/>
          </a:prstGeom>
        </p:spPr>
      </p:pic>
      <p:pic>
        <p:nvPicPr>
          <p:cNvPr id="23" name="Image 5" descr="https://test-kimi-img.moonshot.cn/pub/slides/slides_tmpl/image/25-08-06-16:17:08-d29gv14up1d2ae82kieg.png">    </p:cNvPr>
          <p:cNvPicPr>
            <a:picLocks noChangeAspect="1"/>
          </p:cNvPicPr>
          <p:nvPr/>
        </p:nvPicPr>
        <p:blipFill>
          <a:blip r:embed="rId6"/>
          <a:stretch>
            <a:fillRect/>
          </a:stretch>
        </p:blipFill>
        <p:spPr>
          <a:xfrm>
            <a:off x="1635760" y="6214745"/>
            <a:ext cx="179705" cy="179705"/>
          </a:xfrm>
          <a:prstGeom prst="rect">
            <a:avLst/>
          </a:prstGeom>
        </p:spPr>
      </p:pic>
      <p:pic>
        <p:nvPicPr>
          <p:cNvPr id="24" name="Image 6" descr="https://test-kimi-img.moonshot.cn/pub/slides/slides_tmpl/image/25-08-06-16:17:11-d29gv1sup1d2ae82kiig.png">    </p:cNvPr>
          <p:cNvPicPr>
            <a:picLocks noChangeAspect="1"/>
          </p:cNvPicPr>
          <p:nvPr/>
        </p:nvPicPr>
        <p:blipFill>
          <a:blip r:embed="rId7"/>
          <a:stretch>
            <a:fillRect/>
          </a:stretch>
        </p:blipFill>
        <p:spPr>
          <a:xfrm>
            <a:off x="6309360" y="5749925"/>
            <a:ext cx="2273300" cy="1117600"/>
          </a:xfrm>
          <a:prstGeom prst="rect">
            <a:avLst/>
          </a:prstGeom>
        </p:spPr>
      </p:pic>
      <p:pic>
        <p:nvPicPr>
          <p:cNvPr id="25" name="Image 7" descr="https://test-kimi-img.moonshot.cn/pub/slides/slides_tmpl/image/25-08-06-16:17:11-d29gv1sup1d2ae82kij0.png">    </p:cNvPr>
          <p:cNvPicPr>
            <a:picLocks noChangeAspect="1"/>
          </p:cNvPicPr>
          <p:nvPr/>
        </p:nvPicPr>
        <p:blipFill>
          <a:blip r:embed="rId8"/>
          <a:stretch>
            <a:fillRect/>
          </a:stretch>
        </p:blipFill>
        <p:spPr>
          <a:xfrm>
            <a:off x="11328400" y="0"/>
            <a:ext cx="1130300" cy="1066800"/>
          </a:xfrm>
          <a:prstGeom prst="rect">
            <a:avLst/>
          </a:prstGeom>
        </p:spPr>
      </p:pic>
      <p:pic>
        <p:nvPicPr>
          <p:cNvPr id="26" name="Image 8" descr="https://test-kimi-img.moonshot.cn/pub/slides/slides_tmpl/image/25-08-06-16:17:11-d29gv1sup1d2ae82kij0.png">    </p:cNvPr>
          <p:cNvPicPr>
            <a:picLocks noChangeAspect="1"/>
          </p:cNvPicPr>
          <p:nvPr/>
        </p:nvPicPr>
        <p:blipFill>
          <a:blip r:embed="rId9"/>
          <a:stretch>
            <a:fillRect/>
          </a:stretch>
        </p:blipFill>
        <p:spPr>
          <a:xfrm flipV="1">
            <a:off x="11328400" y="5791200"/>
            <a:ext cx="1130300" cy="10668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rg.png">    </p:cNvPr>
          <p:cNvPicPr>
            <a:picLocks noChangeAspect="1"/>
          </p:cNvPicPr>
          <p:nvPr/>
        </p:nvPicPr>
        <p:blipFill>
          <a:blip r:embed="rId1"/>
          <a:stretch>
            <a:fillRect/>
          </a:stretch>
        </p:blipFill>
        <p:spPr>
          <a:xfrm>
            <a:off x="11000740" y="5506085"/>
            <a:ext cx="1038860" cy="1038860"/>
          </a:xfrm>
          <a:prstGeom prst="rect">
            <a:avLst/>
          </a:prstGeom>
        </p:spPr>
      </p:pic>
      <p:pic>
        <p:nvPicPr>
          <p:cNvPr id="3" name="Image 1" descr="https://test-kimi-img.moonshot.cn/pub/slides/slides_tmpl/image/25-08-06-16:17:03-d29guvsup1d2ae82khv0.png">    </p:cNvPr>
          <p:cNvPicPr>
            <a:picLocks noChangeAspect="1"/>
          </p:cNvPicPr>
          <p:nvPr/>
        </p:nvPicPr>
        <p:blipFill>
          <a:blip r:embed="rId2"/>
          <a:stretch>
            <a:fillRect/>
          </a:stretch>
        </p:blipFill>
        <p:spPr>
          <a:xfrm flipV="1" rot="16200000">
            <a:off x="4605020" y="-728980"/>
            <a:ext cx="2981325" cy="12192000"/>
          </a:xfrm>
          <a:prstGeom prst="rect">
            <a:avLst/>
          </a:prstGeom>
        </p:spPr>
      </p:pic>
      <p:pic>
        <p:nvPicPr>
          <p:cNvPr id="4" name="Image 2" descr="https://test-kimi-img.moonshot.cn/pub/slides/slides_tmpl/image/25-08-06-16:17:03-d29guvsup1d2ae82khv0.png">    </p:cNvPr>
          <p:cNvPicPr>
            <a:picLocks noChangeAspect="1"/>
          </p:cNvPicPr>
          <p:nvPr/>
        </p:nvPicPr>
        <p:blipFill>
          <a:blip r:embed="rId3"/>
          <a:stretch>
            <a:fillRect/>
          </a:stretch>
        </p:blipFill>
        <p:spPr>
          <a:xfrm flipH="1" rot="16200000">
            <a:off x="4605020" y="-5593080"/>
            <a:ext cx="2981325" cy="12192000"/>
          </a:xfrm>
          <a:prstGeom prst="rect">
            <a:avLst/>
          </a:prstGeom>
        </p:spPr>
      </p:pic>
      <p:pic>
        <p:nvPicPr>
          <p:cNvPr id="5" name="Image 3" descr="https://test-kimi-img.moonshot.cn/pub/slides/slides_tmpl/image/25-08-06-16:17:11-d29gv1sup1d2ae82kilg.png">    </p:cNvPr>
          <p:cNvPicPr>
            <a:picLocks noChangeAspect="1"/>
          </p:cNvPicPr>
          <p:nvPr/>
        </p:nvPicPr>
        <p:blipFill>
          <a:blip r:embed="rId4"/>
          <a:stretch>
            <a:fillRect/>
          </a:stretch>
        </p:blipFill>
        <p:spPr>
          <a:xfrm>
            <a:off x="1203325" y="2687955"/>
            <a:ext cx="4548505" cy="3011805"/>
          </a:xfrm>
          <a:prstGeom prst="rect">
            <a:avLst/>
          </a:prstGeom>
        </p:spPr>
      </p:pic>
      <p:pic>
        <p:nvPicPr>
          <p:cNvPr id="6" name="Image 4" descr="https://test-kimi-img.moonshot.cn/pub/slides/slides_tmpl/image/25-08-06-16:17:03-d29guvsup1d2ae82ki8g.png">    </p:cNvPr>
          <p:cNvPicPr>
            <a:picLocks noChangeAspect="1"/>
          </p:cNvPicPr>
          <p:nvPr/>
        </p:nvPicPr>
        <p:blipFill>
          <a:blip r:embed="rId5">
            <a:alphaModFix amt="60000"/>
          </a:blip>
          <a:stretch>
            <a:fillRect/>
          </a:stretch>
        </p:blipFill>
        <p:spPr>
          <a:xfrm>
            <a:off x="1203325" y="1616710"/>
            <a:ext cx="4548505" cy="917575"/>
          </a:xfrm>
          <a:prstGeom prst="rect">
            <a:avLst/>
          </a:prstGeom>
        </p:spPr>
      </p:pic>
      <p:sp>
        <p:nvSpPr>
          <p:cNvPr id="7" name="Text 0"/>
          <p:cNvSpPr/>
          <p:nvPr/>
        </p:nvSpPr>
        <p:spPr>
          <a:xfrm>
            <a:off x="1456055" y="2924810"/>
            <a:ext cx="3993515" cy="14224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4-5人组队，选定与专业相关的具体职业，运用五大渠道搜集信息，按PLACE模型六维整理成《职业档案手册》，并制作5分钟PPT进行发布。</a:t>
            </a:r>
            <a:endParaRPr lang="en-US" sz="1600" dirty="0"/>
          </a:p>
        </p:txBody>
      </p:sp>
      <p:pic>
        <p:nvPicPr>
          <p:cNvPr id="8" name="Image 5" descr="https://test-kimi-img.moonshot.cn/pub/slides/slides_tmpl/image/25-08-06-16:17:11-d29gv1sup1d2ae82kilg.png">    </p:cNvPr>
          <p:cNvPicPr>
            <a:picLocks noChangeAspect="1"/>
          </p:cNvPicPr>
          <p:nvPr/>
        </p:nvPicPr>
        <p:blipFill>
          <a:blip r:embed="rId6"/>
          <a:stretch>
            <a:fillRect/>
          </a:stretch>
        </p:blipFill>
        <p:spPr>
          <a:xfrm flipH="1">
            <a:off x="6350000" y="2687955"/>
            <a:ext cx="4548505" cy="3011805"/>
          </a:xfrm>
          <a:prstGeom prst="rect">
            <a:avLst/>
          </a:prstGeom>
        </p:spPr>
      </p:pic>
      <p:pic>
        <p:nvPicPr>
          <p:cNvPr id="9" name="Image 6" descr="https://test-kimi-img.moonshot.cn/pub/slides/slides_tmpl/image/25-08-06-16:17:03-d29guvsup1d2ae82ki8g.png">    </p:cNvPr>
          <p:cNvPicPr>
            <a:picLocks noChangeAspect="1"/>
          </p:cNvPicPr>
          <p:nvPr/>
        </p:nvPicPr>
        <p:blipFill>
          <a:blip r:embed="rId7">
            <a:alphaModFix amt="60000"/>
          </a:blip>
          <a:stretch>
            <a:fillRect/>
          </a:stretch>
        </p:blipFill>
        <p:spPr>
          <a:xfrm>
            <a:off x="6350000" y="1616710"/>
            <a:ext cx="4548505" cy="917575"/>
          </a:xfrm>
          <a:prstGeom prst="rect">
            <a:avLst/>
          </a:prstGeom>
        </p:spPr>
      </p:pic>
      <p:sp>
        <p:nvSpPr>
          <p:cNvPr id="10" name="Text 1"/>
          <p:cNvSpPr/>
          <p:nvPr/>
        </p:nvSpPr>
        <p:spPr>
          <a:xfrm>
            <a:off x="1391285" y="1667510"/>
            <a:ext cx="4084955" cy="829945"/>
          </a:xfrm>
          <a:prstGeom prst="rect">
            <a:avLst/>
          </a:prstGeom>
          <a:noFill/>
          <a:ln/>
        </p:spPr>
        <p:txBody>
          <a:bodyPr wrap="square" lIns="91440" tIns="45720" rIns="91440" bIns="45720" rtlCol="0" anchor="ctr"/>
          <a:lstStyle/>
          <a:p>
            <a:pPr algn="ctr" indent="0" marL="0">
              <a:lnSpc>
                <a:spcPct val="100000"/>
              </a:lnSpc>
              <a:buNone/>
            </a:pPr>
            <a:r>
              <a:rPr lang="en-US" sz="2400" b="1" dirty="0">
                <a:solidFill>
                  <a:srgbClr val="157E11"/>
                </a:solidFill>
                <a:latin typeface="MiSans" pitchFamily="34" charset="0"/>
                <a:ea typeface="MiSans" pitchFamily="34" charset="-122"/>
                <a:cs typeface="MiSans" pitchFamily="34" charset="-120"/>
              </a:rPr>
              <a:t>小组任务</a:t>
            </a:r>
            <a:endParaRPr lang="en-US" sz="1600" dirty="0"/>
          </a:p>
        </p:txBody>
      </p:sp>
      <p:sp>
        <p:nvSpPr>
          <p:cNvPr id="11" name="Text 2"/>
          <p:cNvSpPr/>
          <p:nvPr/>
        </p:nvSpPr>
        <p:spPr>
          <a:xfrm>
            <a:off x="6612255" y="2924810"/>
            <a:ext cx="3993515" cy="14224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通过小组合作，训练同学们的信息筛选、分析与表达能力。同时，通过现场提问与评分，让同学们更好地理解职业信息的准确性和完整性。</a:t>
            </a:r>
            <a:endParaRPr lang="en-US" sz="1600" dirty="0"/>
          </a:p>
        </p:txBody>
      </p:sp>
      <p:sp>
        <p:nvSpPr>
          <p:cNvPr id="12" name="Text 3"/>
          <p:cNvSpPr/>
          <p:nvPr/>
        </p:nvSpPr>
        <p:spPr>
          <a:xfrm>
            <a:off x="6547485" y="1667510"/>
            <a:ext cx="4176395" cy="829945"/>
          </a:xfrm>
          <a:prstGeom prst="rect">
            <a:avLst/>
          </a:prstGeom>
          <a:noFill/>
          <a:ln/>
        </p:spPr>
        <p:txBody>
          <a:bodyPr wrap="square" lIns="91440" tIns="45720" rIns="91440" bIns="45720" rtlCol="0" anchor="ctr"/>
          <a:lstStyle/>
          <a:p>
            <a:pPr algn="ctr" indent="0" marL="0">
              <a:lnSpc>
                <a:spcPct val="100000"/>
              </a:lnSpc>
              <a:buNone/>
            </a:pPr>
            <a:r>
              <a:rPr lang="en-US" sz="2400" b="1" dirty="0">
                <a:solidFill>
                  <a:srgbClr val="157E11"/>
                </a:solidFill>
                <a:latin typeface="MiSans" pitchFamily="34" charset="0"/>
                <a:ea typeface="MiSans" pitchFamily="34" charset="-122"/>
                <a:cs typeface="MiSans" pitchFamily="34" charset="-120"/>
              </a:rPr>
              <a:t>活动目标</a:t>
            </a:r>
            <a:endParaRPr lang="en-US" sz="1600" dirty="0"/>
          </a:p>
        </p:txBody>
      </p:sp>
      <p:sp>
        <p:nvSpPr>
          <p:cNvPr id="13" name="Text 4"/>
          <p:cNvSpPr/>
          <p:nvPr/>
        </p:nvSpPr>
        <p:spPr>
          <a:xfrm>
            <a:off x="582930" y="211455"/>
            <a:ext cx="10151745" cy="482600"/>
          </a:xfrm>
          <a:prstGeom prst="rect">
            <a:avLst/>
          </a:prstGeom>
          <a:noFill/>
          <a:ln/>
        </p:spPr>
        <p:txBody>
          <a:bodyPr wrap="square" lIns="91440" tIns="45720" rIns="91440" bIns="45720" rtlCol="0" anchor="ctr">
            <a:spAutoFit/>
          </a:bodyPr>
          <a:lstStyle/>
          <a:p>
            <a:pPr indent="0" marL="0">
              <a:lnSpc>
                <a:spcPct val="100000"/>
              </a:lnSpc>
              <a:buNone/>
            </a:pPr>
            <a:r>
              <a:rPr lang="en-US" sz="3200" b="1" dirty="0">
                <a:solidFill>
                  <a:srgbClr val="157E11"/>
                </a:solidFill>
                <a:latin typeface="MiSans" pitchFamily="34" charset="0"/>
                <a:ea typeface="MiSans" pitchFamily="34" charset="-122"/>
                <a:cs typeface="MiSans" pitchFamily="34" charset="-120"/>
              </a:rPr>
              <a:t>课堂活动</a:t>
            </a:r>
            <a:pPr indent="0" marL="0">
              <a:lnSpc>
                <a:spcPct val="100000"/>
              </a:lnSpc>
              <a:buNone/>
            </a:pPr>
            <a:r>
              <a:rPr lang="en-US" sz="2600" dirty="0">
                <a:solidFill>
                  <a:srgbClr val="157E11"/>
                </a:solidFill>
                <a:latin typeface="MiSans" pitchFamily="34" charset="0"/>
                <a:ea typeface="MiSans" pitchFamily="34" charset="-122"/>
                <a:cs typeface="MiSans" pitchFamily="34" charset="-120"/>
              </a:rPr>
              <a:t>——职达未来探索会</a:t>
            </a:r>
            <a:endParaRPr lang="en-US" sz="1600" dirty="0"/>
          </a:p>
        </p:txBody>
      </p:sp>
      <p:pic>
        <p:nvPicPr>
          <p:cNvPr id="14" name="Image 7" descr="https://test-kimi-img.moonshot.cn/pub/slides/slides_tmpl/image/25-08-06-16:17:02-d29guvkup1d2ae82khu0.png">    </p:cNvPr>
          <p:cNvPicPr>
            <a:picLocks noChangeAspect="1"/>
          </p:cNvPicPr>
          <p:nvPr/>
        </p:nvPicPr>
        <p:blipFill>
          <a:blip r:embed="rId8"/>
          <a:stretch>
            <a:fillRect/>
          </a:stretch>
        </p:blipFill>
        <p:spPr>
          <a:xfrm rot="19020000">
            <a:off x="9664700" y="303530"/>
            <a:ext cx="656590" cy="656590"/>
          </a:xfrm>
          <a:prstGeom prst="rect">
            <a:avLst/>
          </a:prstGeom>
        </p:spPr>
      </p:pic>
      <p:pic>
        <p:nvPicPr>
          <p:cNvPr id="15" name="Image 8" descr="https://test-kimi-img.moonshot.cn/pub/slides/slides_tmpl/image/25-08-06-16:17:02-d29guvkup1d2ae82khu0.png">    </p:cNvPr>
          <p:cNvPicPr>
            <a:picLocks noChangeAspect="1"/>
          </p:cNvPicPr>
          <p:nvPr/>
        </p:nvPicPr>
        <p:blipFill>
          <a:blip r:embed="rId9"/>
          <a:stretch>
            <a:fillRect/>
          </a:stretch>
        </p:blipFill>
        <p:spPr>
          <a:xfrm rot="8520000">
            <a:off x="213995" y="3516630"/>
            <a:ext cx="460375" cy="460375"/>
          </a:xfrm>
          <a:prstGeom prst="rect">
            <a:avLst/>
          </a:prstGeom>
        </p:spPr>
      </p:pic>
      <p:pic>
        <p:nvPicPr>
          <p:cNvPr id="16" name="Image 9" descr="https://test-kimi-img.moonshot.cn/pub/slides/slides_tmpl/image/25-08-06-16:17:02-d29guvkup1d2ae82khr0.png">    </p:cNvPr>
          <p:cNvPicPr>
            <a:picLocks noChangeAspect="1"/>
          </p:cNvPicPr>
          <p:nvPr/>
        </p:nvPicPr>
        <p:blipFill>
          <a:blip r:embed="rId10"/>
          <a:stretch>
            <a:fillRect/>
          </a:stretch>
        </p:blipFill>
        <p:spPr>
          <a:xfrm rot="19980000">
            <a:off x="8440420" y="-580390"/>
            <a:ext cx="1540510" cy="154051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行业与职业发展趋势</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04</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rg.png">    </p:cNvPr>
          <p:cNvPicPr>
            <a:picLocks noChangeAspect="1"/>
          </p:cNvPicPr>
          <p:nvPr/>
        </p:nvPicPr>
        <p:blipFill>
          <a:blip r:embed="rId1"/>
          <a:stretch>
            <a:fillRect/>
          </a:stretch>
        </p:blipFill>
        <p:spPr>
          <a:xfrm>
            <a:off x="11000740" y="5506085"/>
            <a:ext cx="1038860" cy="1038860"/>
          </a:xfrm>
          <a:prstGeom prst="rect">
            <a:avLst/>
          </a:prstGeom>
        </p:spPr>
      </p:pic>
      <p:pic>
        <p:nvPicPr>
          <p:cNvPr id="3" name="Image 1" descr="https://test-kimi-img.moonshot.cn/pub/slides/slides_tmpl/image/25-08-06-16:17:03-d29guvsup1d2ae82khv0.png">    </p:cNvPr>
          <p:cNvPicPr>
            <a:picLocks noChangeAspect="1"/>
          </p:cNvPicPr>
          <p:nvPr/>
        </p:nvPicPr>
        <p:blipFill>
          <a:blip r:embed="rId2"/>
          <a:stretch>
            <a:fillRect/>
          </a:stretch>
        </p:blipFill>
        <p:spPr>
          <a:xfrm flipV="1" rot="16200000">
            <a:off x="4605020" y="-728980"/>
            <a:ext cx="2981325" cy="12192000"/>
          </a:xfrm>
          <a:prstGeom prst="rect">
            <a:avLst/>
          </a:prstGeom>
        </p:spPr>
      </p:pic>
      <p:pic>
        <p:nvPicPr>
          <p:cNvPr id="4" name="Image 2" descr="https://test-kimi-img.moonshot.cn/pub/slides/slides_tmpl/image/25-08-06-16:17:03-d29guvsup1d2ae82khv0.png">    </p:cNvPr>
          <p:cNvPicPr>
            <a:picLocks noChangeAspect="1"/>
          </p:cNvPicPr>
          <p:nvPr/>
        </p:nvPicPr>
        <p:blipFill>
          <a:blip r:embed="rId3"/>
          <a:stretch>
            <a:fillRect/>
          </a:stretch>
        </p:blipFill>
        <p:spPr>
          <a:xfrm flipH="1" rot="16200000">
            <a:off x="4605020" y="-5593080"/>
            <a:ext cx="2981325" cy="12192000"/>
          </a:xfrm>
          <a:prstGeom prst="rect">
            <a:avLst/>
          </a:prstGeom>
        </p:spPr>
      </p:pic>
      <p:pic>
        <p:nvPicPr>
          <p:cNvPr id="5" name="Image 3" descr="https://test-kimi-img.moonshot.cn/pub/slides/slides_tmpl/image/25-08-06-16:17:11-d29gv1sup1d2ae82kilg.png">    </p:cNvPr>
          <p:cNvPicPr>
            <a:picLocks noChangeAspect="1"/>
          </p:cNvPicPr>
          <p:nvPr/>
        </p:nvPicPr>
        <p:blipFill>
          <a:blip r:embed="rId4"/>
          <a:stretch>
            <a:fillRect/>
          </a:stretch>
        </p:blipFill>
        <p:spPr>
          <a:xfrm>
            <a:off x="1203325" y="2687955"/>
            <a:ext cx="4548505" cy="3011805"/>
          </a:xfrm>
          <a:prstGeom prst="rect">
            <a:avLst/>
          </a:prstGeom>
        </p:spPr>
      </p:pic>
      <p:pic>
        <p:nvPicPr>
          <p:cNvPr id="6" name="Image 4" descr="https://test-kimi-img.moonshot.cn/pub/slides/slides_tmpl/image/25-08-06-16:17:03-d29guvsup1d2ae82ki8g.png">    </p:cNvPr>
          <p:cNvPicPr>
            <a:picLocks noChangeAspect="1"/>
          </p:cNvPicPr>
          <p:nvPr/>
        </p:nvPicPr>
        <p:blipFill>
          <a:blip r:embed="rId5">
            <a:alphaModFix amt="60000"/>
          </a:blip>
          <a:stretch>
            <a:fillRect/>
          </a:stretch>
        </p:blipFill>
        <p:spPr>
          <a:xfrm>
            <a:off x="1203325" y="1616710"/>
            <a:ext cx="4548505" cy="917575"/>
          </a:xfrm>
          <a:prstGeom prst="rect">
            <a:avLst/>
          </a:prstGeom>
        </p:spPr>
      </p:pic>
      <p:sp>
        <p:nvSpPr>
          <p:cNvPr id="7" name="Text 0"/>
          <p:cNvSpPr/>
          <p:nvPr/>
        </p:nvSpPr>
        <p:spPr>
          <a:xfrm>
            <a:off x="1456055" y="2924810"/>
            <a:ext cx="3993515" cy="17780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环境工程专业学生小林敏锐地观察到身边的绿色变革，城市充电桩的普及、社区垃圾分类的推进、乡村光伏电站的建设，这些都让他意识到绿色职业的巨大潜力。</a:t>
            </a:r>
            <a:endParaRPr lang="en-US" sz="1600" dirty="0"/>
          </a:p>
        </p:txBody>
      </p:sp>
      <p:pic>
        <p:nvPicPr>
          <p:cNvPr id="8" name="Image 5" descr="https://test-kimi-img.moonshot.cn/pub/slides/slides_tmpl/image/25-08-06-16:17:11-d29gv1sup1d2ae82kilg.png">    </p:cNvPr>
          <p:cNvPicPr>
            <a:picLocks noChangeAspect="1"/>
          </p:cNvPicPr>
          <p:nvPr/>
        </p:nvPicPr>
        <p:blipFill>
          <a:blip r:embed="rId6"/>
          <a:stretch>
            <a:fillRect/>
          </a:stretch>
        </p:blipFill>
        <p:spPr>
          <a:xfrm flipH="1">
            <a:off x="6350000" y="2687955"/>
            <a:ext cx="4548505" cy="3011805"/>
          </a:xfrm>
          <a:prstGeom prst="rect">
            <a:avLst/>
          </a:prstGeom>
        </p:spPr>
      </p:pic>
      <p:pic>
        <p:nvPicPr>
          <p:cNvPr id="9" name="Image 6" descr="https://test-kimi-img.moonshot.cn/pub/slides/slides_tmpl/image/25-08-06-16:17:03-d29guvsup1d2ae82ki8g.png">    </p:cNvPr>
          <p:cNvPicPr>
            <a:picLocks noChangeAspect="1"/>
          </p:cNvPicPr>
          <p:nvPr/>
        </p:nvPicPr>
        <p:blipFill>
          <a:blip r:embed="rId7">
            <a:alphaModFix amt="60000"/>
          </a:blip>
          <a:stretch>
            <a:fillRect/>
          </a:stretch>
        </p:blipFill>
        <p:spPr>
          <a:xfrm>
            <a:off x="6350000" y="1616710"/>
            <a:ext cx="4548505" cy="917575"/>
          </a:xfrm>
          <a:prstGeom prst="rect">
            <a:avLst/>
          </a:prstGeom>
        </p:spPr>
      </p:pic>
      <p:sp>
        <p:nvSpPr>
          <p:cNvPr id="10" name="Text 1"/>
          <p:cNvSpPr/>
          <p:nvPr/>
        </p:nvSpPr>
        <p:spPr>
          <a:xfrm>
            <a:off x="1391285" y="1667510"/>
            <a:ext cx="4084955" cy="829945"/>
          </a:xfrm>
          <a:prstGeom prst="rect">
            <a:avLst/>
          </a:prstGeom>
          <a:noFill/>
          <a:ln/>
        </p:spPr>
        <p:txBody>
          <a:bodyPr wrap="square" lIns="91440" tIns="45720" rIns="91440" bIns="45720" rtlCol="0" anchor="ctr"/>
          <a:lstStyle/>
          <a:p>
            <a:pPr algn="ctr" indent="0" marL="0">
              <a:lnSpc>
                <a:spcPct val="100000"/>
              </a:lnSpc>
              <a:buNone/>
            </a:pPr>
            <a:r>
              <a:rPr lang="en-US" sz="2400" b="1" dirty="0">
                <a:solidFill>
                  <a:srgbClr val="157E11"/>
                </a:solidFill>
                <a:latin typeface="MiSans" pitchFamily="34" charset="0"/>
                <a:ea typeface="MiSans" pitchFamily="34" charset="-122"/>
                <a:cs typeface="MiSans" pitchFamily="34" charset="-120"/>
              </a:rPr>
              <a:t>小林的观察</a:t>
            </a:r>
            <a:endParaRPr lang="en-US" sz="1600" dirty="0"/>
          </a:p>
        </p:txBody>
      </p:sp>
      <p:sp>
        <p:nvSpPr>
          <p:cNvPr id="11" name="Text 2"/>
          <p:cNvSpPr/>
          <p:nvPr/>
        </p:nvSpPr>
        <p:spPr>
          <a:xfrm>
            <a:off x="6612255" y="2924810"/>
            <a:ext cx="3993515" cy="21336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面对碳足迹管理师等新兴职业，小林需要验证岗位的真实性，并评估自身与岗位的匹配度。这个任务将引导同学们主动探索绿色经济中的职业机会，学会在国家战略与个人职业规划之间找到平衡。</a:t>
            </a:r>
            <a:endParaRPr lang="en-US" sz="1600" dirty="0"/>
          </a:p>
        </p:txBody>
      </p:sp>
      <p:sp>
        <p:nvSpPr>
          <p:cNvPr id="12" name="Text 3"/>
          <p:cNvSpPr/>
          <p:nvPr/>
        </p:nvSpPr>
        <p:spPr>
          <a:xfrm>
            <a:off x="6547485" y="1667510"/>
            <a:ext cx="4176395" cy="829945"/>
          </a:xfrm>
          <a:prstGeom prst="rect">
            <a:avLst/>
          </a:prstGeom>
          <a:noFill/>
          <a:ln/>
        </p:spPr>
        <p:txBody>
          <a:bodyPr wrap="square" lIns="91440" tIns="45720" rIns="91440" bIns="45720" rtlCol="0" anchor="ctr"/>
          <a:lstStyle/>
          <a:p>
            <a:pPr algn="ctr" indent="0" marL="0">
              <a:lnSpc>
                <a:spcPct val="100000"/>
              </a:lnSpc>
              <a:buNone/>
            </a:pPr>
            <a:r>
              <a:rPr lang="en-US" sz="2400" b="1" dirty="0">
                <a:solidFill>
                  <a:srgbClr val="157E11"/>
                </a:solidFill>
                <a:latin typeface="MiSans" pitchFamily="34" charset="0"/>
                <a:ea typeface="MiSans" pitchFamily="34" charset="-122"/>
                <a:cs typeface="MiSans" pitchFamily="34" charset="-120"/>
              </a:rPr>
              <a:t>任务要求</a:t>
            </a:r>
            <a:endParaRPr lang="en-US" sz="1600" dirty="0"/>
          </a:p>
        </p:txBody>
      </p:sp>
      <p:sp>
        <p:nvSpPr>
          <p:cNvPr id="13" name="Text 4"/>
          <p:cNvSpPr/>
          <p:nvPr/>
        </p:nvSpPr>
        <p:spPr>
          <a:xfrm>
            <a:off x="582930" y="211455"/>
            <a:ext cx="10151745" cy="482600"/>
          </a:xfrm>
          <a:prstGeom prst="rect">
            <a:avLst/>
          </a:prstGeom>
          <a:noFill/>
          <a:ln/>
        </p:spPr>
        <p:txBody>
          <a:bodyPr wrap="square" lIns="91440" tIns="45720" rIns="91440" bIns="45720" rtlCol="0" anchor="ctr">
            <a:spAutoFit/>
          </a:bodyPr>
          <a:lstStyle/>
          <a:p>
            <a:pPr indent="0" marL="0">
              <a:lnSpc>
                <a:spcPct val="100000"/>
              </a:lnSpc>
              <a:buNone/>
            </a:pPr>
            <a:r>
              <a:rPr lang="en-US" sz="3200" b="1" dirty="0">
                <a:solidFill>
                  <a:srgbClr val="157E11"/>
                </a:solidFill>
                <a:latin typeface="MiSans" pitchFamily="34" charset="0"/>
                <a:ea typeface="MiSans" pitchFamily="34" charset="-122"/>
                <a:cs typeface="MiSans" pitchFamily="34" charset="-120"/>
              </a:rPr>
              <a:t>任务导入</a:t>
            </a:r>
            <a:endParaRPr lang="en-US" sz="1600" dirty="0"/>
          </a:p>
        </p:txBody>
      </p:sp>
      <p:pic>
        <p:nvPicPr>
          <p:cNvPr id="14" name="Image 7" descr="https://test-kimi-img.moonshot.cn/pub/slides/slides_tmpl/image/25-08-06-16:17:02-d29guvkup1d2ae82khu0.png">    </p:cNvPr>
          <p:cNvPicPr>
            <a:picLocks noChangeAspect="1"/>
          </p:cNvPicPr>
          <p:nvPr/>
        </p:nvPicPr>
        <p:blipFill>
          <a:blip r:embed="rId8"/>
          <a:stretch>
            <a:fillRect/>
          </a:stretch>
        </p:blipFill>
        <p:spPr>
          <a:xfrm rot="19020000">
            <a:off x="9664700" y="303530"/>
            <a:ext cx="656590" cy="656590"/>
          </a:xfrm>
          <a:prstGeom prst="rect">
            <a:avLst/>
          </a:prstGeom>
        </p:spPr>
      </p:pic>
      <p:pic>
        <p:nvPicPr>
          <p:cNvPr id="15" name="Image 8" descr="https://test-kimi-img.moonshot.cn/pub/slides/slides_tmpl/image/25-08-06-16:17:02-d29guvkup1d2ae82khu0.png">    </p:cNvPr>
          <p:cNvPicPr>
            <a:picLocks noChangeAspect="1"/>
          </p:cNvPicPr>
          <p:nvPr/>
        </p:nvPicPr>
        <p:blipFill>
          <a:blip r:embed="rId9"/>
          <a:stretch>
            <a:fillRect/>
          </a:stretch>
        </p:blipFill>
        <p:spPr>
          <a:xfrm rot="8520000">
            <a:off x="213995" y="3516630"/>
            <a:ext cx="460375" cy="460375"/>
          </a:xfrm>
          <a:prstGeom prst="rect">
            <a:avLst/>
          </a:prstGeom>
        </p:spPr>
      </p:pic>
      <p:pic>
        <p:nvPicPr>
          <p:cNvPr id="16" name="Image 9" descr="https://test-kimi-img.moonshot.cn/pub/slides/slides_tmpl/image/25-08-06-16:17:02-d29guvkup1d2ae82khr0.png">    </p:cNvPr>
          <p:cNvPicPr>
            <a:picLocks noChangeAspect="1"/>
          </p:cNvPicPr>
          <p:nvPr/>
        </p:nvPicPr>
        <p:blipFill>
          <a:blip r:embed="rId10"/>
          <a:stretch>
            <a:fillRect/>
          </a:stretch>
        </p:blipFill>
        <p:spPr>
          <a:xfrm rot="19980000">
            <a:off x="8440420" y="-580390"/>
            <a:ext cx="1540510" cy="154051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r>
          <p:cNvPicPr>
            <a:picLocks noChangeAspect="1"/>
          </p:cNvPicPr>
          <p:nvPr/>
        </p:nvPicPr>
        <p:blipFill>
          <a:blip r:embed="rId1"/>
          <a:stretch>
            <a:fillRect/>
          </a:stretch>
        </p:blipFill>
        <p:spPr>
          <a:xfrm>
            <a:off x="0" y="232410"/>
            <a:ext cx="12191365" cy="54102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flipH="1" rot="16200000">
            <a:off x="-235585" y="227965"/>
            <a:ext cx="944880" cy="473710"/>
          </a:xfrm>
          <a:prstGeom prst="rect">
            <a:avLst/>
          </a:prstGeom>
        </p:spPr>
      </p:pic>
      <p:pic>
        <p:nvPicPr>
          <p:cNvPr id="4" name="Image 2" descr="https://test-kimi-img.moonshot.cn/pub/slides/slides_tmpl/image/25-08-06-16:17:03-d29guvsup1d2ae82ki60.png">    </p:cNvPr>
          <p:cNvPicPr>
            <a:picLocks noChangeAspect="1"/>
          </p:cNvPicPr>
          <p:nvPr/>
        </p:nvPicPr>
        <p:blipFill>
          <a:blip r:embed="rId3"/>
          <a:stretch>
            <a:fillRect/>
          </a:stretch>
        </p:blipFill>
        <p:spPr>
          <a:xfrm>
            <a:off x="0" y="5226050"/>
            <a:ext cx="12192000" cy="1631950"/>
          </a:xfrm>
          <a:prstGeom prst="rect">
            <a:avLst/>
          </a:prstGeom>
        </p:spPr>
      </p:pic>
      <p:pic>
        <p:nvPicPr>
          <p:cNvPr id="5" name="Image 3" descr="https://test-kimi-img.moonshot.cn/pub/slides/slides_tmpl/image/25-08-06-16:17:11-d29gv1sup1d2ae82kigg.png">    </p:cNvPr>
          <p:cNvPicPr>
            <a:picLocks noChangeAspect="1"/>
          </p:cNvPicPr>
          <p:nvPr/>
        </p:nvPicPr>
        <p:blipFill>
          <a:blip r:embed="rId4"/>
          <a:stretch>
            <a:fillRect/>
          </a:stretch>
        </p:blipFill>
        <p:spPr>
          <a:xfrm rot="5400000">
            <a:off x="59055" y="2236470"/>
            <a:ext cx="4582160" cy="2964815"/>
          </a:xfrm>
          <a:prstGeom prst="rect">
            <a:avLst/>
          </a:prstGeom>
        </p:spPr>
      </p:pic>
      <p:pic>
        <p:nvPicPr>
          <p:cNvPr id="6" name="Image 4" descr="https://test-kimi-img.moonshot.cn/pub/slides/slides_tmpl/image/25-08-06-16:17:12-d29gv24up1d2ae82king.png">    </p:cNvPr>
          <p:cNvPicPr>
            <a:picLocks noChangeAspect="1"/>
          </p:cNvPicPr>
          <p:nvPr/>
        </p:nvPicPr>
        <p:blipFill>
          <a:blip r:embed="rId5"/>
          <a:stretch>
            <a:fillRect/>
          </a:stretch>
        </p:blipFill>
        <p:spPr>
          <a:xfrm>
            <a:off x="1801495" y="1764030"/>
            <a:ext cx="1104900" cy="1104900"/>
          </a:xfrm>
          <a:prstGeom prst="rect">
            <a:avLst/>
          </a:prstGeom>
        </p:spPr>
      </p:pic>
      <p:sp>
        <p:nvSpPr>
          <p:cNvPr id="7" name="Text 0"/>
          <p:cNvSpPr/>
          <p:nvPr/>
        </p:nvSpPr>
        <p:spPr>
          <a:xfrm>
            <a:off x="948055" y="3655060"/>
            <a:ext cx="2796540" cy="1778000"/>
          </a:xfrm>
          <a:prstGeom prst="rect">
            <a:avLst/>
          </a:prstGeom>
          <a:noFill/>
          <a:ln/>
        </p:spPr>
        <p:txBody>
          <a:bodyPr wrap="square" lIns="91440" tIns="45720" rIns="91440" bIns="45720" rtlCol="0" anchor="t">
            <a:spAutoFit/>
          </a:bodyPr>
          <a:lstStyle/>
          <a:p>
            <a:pPr algn="just" indent="0" marL="0">
              <a:lnSpc>
                <a:spcPct val="120000"/>
              </a:lnSpc>
              <a:buNone/>
            </a:pPr>
            <a:r>
              <a:rPr lang="en-US" sz="1400" dirty="0">
                <a:solidFill>
                  <a:srgbClr val="000000"/>
                </a:solidFill>
                <a:latin typeface="MiSans" pitchFamily="34" charset="0"/>
                <a:ea typeface="MiSans" pitchFamily="34" charset="-122"/>
                <a:cs typeface="MiSans" pitchFamily="34" charset="-120"/>
              </a:rPr>
              <a:t>工业互联网与5G技术的融合催生了“黑灯工厂”，通过设备联网和数据实时分析，实现了生产流程的智能化管理。这种数字化转型不仅提高了生产效率，还催生了数据分析师、工业物联网工程师等新岗位。</a:t>
            </a:r>
            <a:endParaRPr lang="en-US" sz="1600" dirty="0"/>
          </a:p>
        </p:txBody>
      </p:sp>
      <p:sp>
        <p:nvSpPr>
          <p:cNvPr id="8" name="Text 1"/>
          <p:cNvSpPr/>
          <p:nvPr/>
        </p:nvSpPr>
        <p:spPr>
          <a:xfrm>
            <a:off x="947420" y="3009265"/>
            <a:ext cx="2797175" cy="669925"/>
          </a:xfrm>
          <a:prstGeom prst="rect">
            <a:avLst/>
          </a:prstGeom>
          <a:noFill/>
          <a:ln/>
        </p:spPr>
        <p:txBody>
          <a:bodyPr wrap="square" lIns="91440" tIns="45720" rIns="91440" bIns="45720" rtlCol="0" anchor="ctr"/>
          <a:lstStyle/>
          <a:p>
            <a:pPr algn="ctr" indent="0" marL="0">
              <a:lnSpc>
                <a:spcPct val="100000"/>
              </a:lnSpc>
              <a:buNone/>
            </a:pPr>
            <a:r>
              <a:rPr lang="en-US" sz="1800" dirty="0">
                <a:solidFill>
                  <a:srgbClr val="158011"/>
                </a:solidFill>
                <a:latin typeface="MiSans" pitchFamily="34" charset="0"/>
                <a:ea typeface="MiSans" pitchFamily="34" charset="-122"/>
                <a:cs typeface="MiSans" pitchFamily="34" charset="-120"/>
              </a:rPr>
              <a:t>工业互联网与5G技术</a:t>
            </a:r>
            <a:endParaRPr lang="en-US" sz="1600" dirty="0"/>
          </a:p>
        </p:txBody>
      </p:sp>
      <p:pic>
        <p:nvPicPr>
          <p:cNvPr id="9" name="Image 5" descr="https://test-kimi-img.moonshot.cn/pub/slides/slides_tmpl/image/25-08-06-16:17:12-d29gv24up1d2ae82kit0.svg">    </p:cNvPr>
          <p:cNvPicPr>
            <a:picLocks noChangeAspect="1"/>
          </p:cNvPicPr>
          <p:nvPr/>
        </p:nvPicPr>
        <p:blipFill>
          <a:blip r:embed="rId6">
            <a:extLst>
              <a:ext uri="{96DAC541-7B7A-43D3-8B79-37D633B846F1}">
                <asvg:svgBlip xmlns:asvg="http://schemas.microsoft.com/office/drawing/2016/SVG/main" r:embed="rId7"/>
              </a:ext>
            </a:extLst>
          </a:blip>
          <a:srcRect l="50" r="-50" t="644" b="644"/>
          <a:stretch/>
        </p:blipFill>
        <p:spPr>
          <a:xfrm>
            <a:off x="2058035" y="2012950"/>
            <a:ext cx="577215" cy="570230"/>
          </a:xfrm>
          <a:prstGeom prst="rect">
            <a:avLst/>
          </a:prstGeom>
        </p:spPr>
      </p:pic>
      <p:pic>
        <p:nvPicPr>
          <p:cNvPr id="10" name="Image 6" descr="https://test-kimi-img.moonshot.cn/pub/slides/slides_tmpl/image/25-08-06-16:17:11-d29gv1sup1d2ae82kigg.png">    </p:cNvPr>
          <p:cNvPicPr>
            <a:picLocks noChangeAspect="1"/>
          </p:cNvPicPr>
          <p:nvPr/>
        </p:nvPicPr>
        <p:blipFill>
          <a:blip r:embed="rId8"/>
          <a:stretch>
            <a:fillRect/>
          </a:stretch>
        </p:blipFill>
        <p:spPr>
          <a:xfrm rot="5400000">
            <a:off x="7275195" y="2236470"/>
            <a:ext cx="4582160" cy="2964815"/>
          </a:xfrm>
          <a:prstGeom prst="rect">
            <a:avLst/>
          </a:prstGeom>
        </p:spPr>
      </p:pic>
      <p:pic>
        <p:nvPicPr>
          <p:cNvPr id="11" name="Image 7" descr="https://test-kimi-img.moonshot.cn/pub/slides/slides_tmpl/image/25-08-06-16:17:11-d29gv1sup1d2ae82kigg.png">    </p:cNvPr>
          <p:cNvPicPr>
            <a:picLocks noChangeAspect="1"/>
          </p:cNvPicPr>
          <p:nvPr/>
        </p:nvPicPr>
        <p:blipFill>
          <a:blip r:embed="rId9"/>
          <a:stretch>
            <a:fillRect/>
          </a:stretch>
        </p:blipFill>
        <p:spPr>
          <a:xfrm rot="5400000">
            <a:off x="3643630" y="2236470"/>
            <a:ext cx="4582160" cy="2964815"/>
          </a:xfrm>
          <a:prstGeom prst="rect">
            <a:avLst/>
          </a:prstGeom>
        </p:spPr>
      </p:pic>
      <p:pic>
        <p:nvPicPr>
          <p:cNvPr id="12" name="Image 8" descr="https://test-kimi-img.moonshot.cn/pub/slides/slides_tmpl/image/25-08-06-16:17:12-d29gv24up1d2ae82king.png">    </p:cNvPr>
          <p:cNvPicPr>
            <a:picLocks noChangeAspect="1"/>
          </p:cNvPicPr>
          <p:nvPr/>
        </p:nvPicPr>
        <p:blipFill>
          <a:blip r:embed="rId10"/>
          <a:stretch>
            <a:fillRect/>
          </a:stretch>
        </p:blipFill>
        <p:spPr>
          <a:xfrm>
            <a:off x="5410835" y="1764030"/>
            <a:ext cx="1104900" cy="1104900"/>
          </a:xfrm>
          <a:prstGeom prst="rect">
            <a:avLst/>
          </a:prstGeom>
        </p:spPr>
      </p:pic>
      <p:sp>
        <p:nvSpPr>
          <p:cNvPr id="13" name="Text 2"/>
          <p:cNvSpPr/>
          <p:nvPr/>
        </p:nvSpPr>
        <p:spPr>
          <a:xfrm>
            <a:off x="4567555" y="3665220"/>
            <a:ext cx="2796540" cy="1524000"/>
          </a:xfrm>
          <a:prstGeom prst="rect">
            <a:avLst/>
          </a:prstGeom>
          <a:noFill/>
          <a:ln/>
        </p:spPr>
        <p:txBody>
          <a:bodyPr wrap="square" lIns="91440" tIns="45720" rIns="91440" bIns="45720" rtlCol="0" anchor="t">
            <a:spAutoFit/>
          </a:bodyPr>
          <a:lstStyle/>
          <a:p>
            <a:pPr algn="just" indent="0" marL="0">
              <a:lnSpc>
                <a:spcPct val="120000"/>
              </a:lnSpc>
              <a:buNone/>
            </a:pPr>
            <a:r>
              <a:rPr lang="en-US" sz="1400" dirty="0">
                <a:solidFill>
                  <a:srgbClr val="000000"/>
                </a:solidFill>
                <a:latin typeface="MiSans" pitchFamily="34" charset="0"/>
                <a:ea typeface="MiSans" pitchFamily="34" charset="-122"/>
                <a:cs typeface="MiSans" pitchFamily="34" charset="-120"/>
              </a:rPr>
              <a:t>在农业领域，智慧农业利用无人机巡田、土壤传感器监测、区块链溯源技术，推动传统农耕向精准化、可追溯化方向转型。这不仅提高了农业生产效率，还为从业者带来了新的职业机遇。</a:t>
            </a:r>
            <a:endParaRPr lang="en-US" sz="1600" dirty="0"/>
          </a:p>
        </p:txBody>
      </p:sp>
      <p:sp>
        <p:nvSpPr>
          <p:cNvPr id="14" name="Text 3"/>
          <p:cNvSpPr/>
          <p:nvPr/>
        </p:nvSpPr>
        <p:spPr>
          <a:xfrm>
            <a:off x="4566920" y="3019425"/>
            <a:ext cx="2797175" cy="669925"/>
          </a:xfrm>
          <a:prstGeom prst="rect">
            <a:avLst/>
          </a:prstGeom>
          <a:noFill/>
          <a:ln/>
        </p:spPr>
        <p:txBody>
          <a:bodyPr wrap="square" lIns="91440" tIns="45720" rIns="91440" bIns="45720" rtlCol="0" anchor="ctr"/>
          <a:lstStyle/>
          <a:p>
            <a:pPr algn="ctr" indent="0" marL="0">
              <a:lnSpc>
                <a:spcPct val="100000"/>
              </a:lnSpc>
              <a:buNone/>
            </a:pPr>
            <a:r>
              <a:rPr lang="en-US" sz="1800" dirty="0">
                <a:solidFill>
                  <a:srgbClr val="158011"/>
                </a:solidFill>
                <a:latin typeface="MiSans" pitchFamily="34" charset="0"/>
                <a:ea typeface="MiSans" pitchFamily="34" charset="-122"/>
                <a:cs typeface="MiSans" pitchFamily="34" charset="-120"/>
              </a:rPr>
              <a:t>智慧农业的发展</a:t>
            </a:r>
            <a:endParaRPr lang="en-US" sz="1600" dirty="0"/>
          </a:p>
        </p:txBody>
      </p:sp>
      <p:pic>
        <p:nvPicPr>
          <p:cNvPr id="15" name="Image 9" descr="https://test-kimi-img.moonshot.cn/pub/slides/slides_tmpl/image/25-08-06-16:17:12-d29gv24up1d2ae82kis0.png">    </p:cNvPr>
          <p:cNvPicPr>
            <a:picLocks noChangeAspect="1"/>
          </p:cNvPicPr>
          <p:nvPr/>
        </p:nvPicPr>
        <p:blipFill>
          <a:blip r:embed="rId11"/>
          <a:srcRect l="59" r="59" t="-59" b="59"/>
          <a:stretch/>
        </p:blipFill>
        <p:spPr>
          <a:xfrm>
            <a:off x="5677535" y="2012950"/>
            <a:ext cx="577215" cy="570230"/>
          </a:xfrm>
          <a:prstGeom prst="rect">
            <a:avLst/>
          </a:prstGeom>
        </p:spPr>
      </p:pic>
      <p:pic>
        <p:nvPicPr>
          <p:cNvPr id="16" name="Image 10" descr="https://test-kimi-img.moonshot.cn/pub/slides/slides_tmpl/image/25-08-06-16:17:12-d29gv24up1d2ae82king.png">    </p:cNvPr>
          <p:cNvPicPr>
            <a:picLocks noChangeAspect="1"/>
          </p:cNvPicPr>
          <p:nvPr/>
        </p:nvPicPr>
        <p:blipFill>
          <a:blip r:embed="rId12"/>
          <a:stretch>
            <a:fillRect/>
          </a:stretch>
        </p:blipFill>
        <p:spPr>
          <a:xfrm>
            <a:off x="9020175" y="1764030"/>
            <a:ext cx="1104900" cy="1104900"/>
          </a:xfrm>
          <a:prstGeom prst="rect">
            <a:avLst/>
          </a:prstGeom>
        </p:spPr>
      </p:pic>
      <p:sp>
        <p:nvSpPr>
          <p:cNvPr id="17" name="Text 4"/>
          <p:cNvSpPr/>
          <p:nvPr/>
        </p:nvSpPr>
        <p:spPr>
          <a:xfrm>
            <a:off x="8187690" y="3665220"/>
            <a:ext cx="2796540" cy="1270000"/>
          </a:xfrm>
          <a:prstGeom prst="rect">
            <a:avLst/>
          </a:prstGeom>
          <a:noFill/>
          <a:ln/>
        </p:spPr>
        <p:txBody>
          <a:bodyPr wrap="square" lIns="91440" tIns="45720" rIns="91440" bIns="45720" rtlCol="0" anchor="t">
            <a:spAutoFit/>
          </a:bodyPr>
          <a:lstStyle/>
          <a:p>
            <a:pPr algn="just" indent="0" marL="0">
              <a:lnSpc>
                <a:spcPct val="120000"/>
              </a:lnSpc>
              <a:buNone/>
            </a:pPr>
            <a:r>
              <a:rPr lang="en-US" sz="1400" dirty="0">
                <a:solidFill>
                  <a:srgbClr val="000000"/>
                </a:solidFill>
                <a:latin typeface="MiSans" pitchFamily="34" charset="0"/>
                <a:ea typeface="MiSans" pitchFamily="34" charset="-122"/>
                <a:cs typeface="MiSans" pitchFamily="34" charset="-120"/>
              </a:rPr>
              <a:t>数字化转型要求从业者具备“行业知识+数字技能”的复合能力。无论是制造业还是农业，都需要从业者能够熟练运用数字技术，实现产业升级和创新发展。</a:t>
            </a:r>
            <a:endParaRPr lang="en-US" sz="1600" dirty="0"/>
          </a:p>
        </p:txBody>
      </p:sp>
      <p:sp>
        <p:nvSpPr>
          <p:cNvPr id="18" name="Text 5"/>
          <p:cNvSpPr/>
          <p:nvPr/>
        </p:nvSpPr>
        <p:spPr>
          <a:xfrm>
            <a:off x="8187055" y="3019425"/>
            <a:ext cx="2797175" cy="669925"/>
          </a:xfrm>
          <a:prstGeom prst="rect">
            <a:avLst/>
          </a:prstGeom>
          <a:noFill/>
          <a:ln/>
        </p:spPr>
        <p:txBody>
          <a:bodyPr wrap="square" lIns="91440" tIns="45720" rIns="91440" bIns="45720" rtlCol="0" anchor="ctr"/>
          <a:lstStyle/>
          <a:p>
            <a:pPr algn="ctr" indent="0" marL="0">
              <a:lnSpc>
                <a:spcPct val="100000"/>
              </a:lnSpc>
              <a:buNone/>
            </a:pPr>
            <a:r>
              <a:rPr lang="en-US" sz="1800" dirty="0">
                <a:solidFill>
                  <a:srgbClr val="158011"/>
                </a:solidFill>
                <a:latin typeface="MiSans" pitchFamily="34" charset="0"/>
                <a:ea typeface="MiSans" pitchFamily="34" charset="-122"/>
                <a:cs typeface="MiSans" pitchFamily="34" charset="-120"/>
              </a:rPr>
              <a:t>对从业者的要求</a:t>
            </a:r>
            <a:endParaRPr lang="en-US" sz="1600" dirty="0"/>
          </a:p>
        </p:txBody>
      </p:sp>
      <p:pic>
        <p:nvPicPr>
          <p:cNvPr id="19" name="Image 11" descr="https://test-kimi-img.moonshot.cn/pub/slides/slides_tmpl/image/25-08-06-16:17:12-d29gv24up1d2ae82kisg.png">    </p:cNvPr>
          <p:cNvPicPr>
            <a:picLocks noChangeAspect="1"/>
          </p:cNvPicPr>
          <p:nvPr/>
        </p:nvPicPr>
        <p:blipFill>
          <a:blip r:embed="rId13"/>
          <a:srcRect l="59" r="59" t="-59" b="59"/>
          <a:stretch/>
        </p:blipFill>
        <p:spPr>
          <a:xfrm>
            <a:off x="9297670" y="2012950"/>
            <a:ext cx="577215" cy="570230"/>
          </a:xfrm>
          <a:prstGeom prst="rect">
            <a:avLst/>
          </a:prstGeom>
        </p:spPr>
      </p:pic>
      <p:sp>
        <p:nvSpPr>
          <p:cNvPr id="20" name="Text 6"/>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数字化转型重塑生态</a:t>
            </a:r>
            <a:endParaRPr lang="en-US"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30.png">    </p:cNvPr>
          <p:cNvPicPr>
            <a:picLocks noChangeAspect="1"/>
          </p:cNvPicPr>
          <p:nvPr/>
        </p:nvPicPr>
        <p:blipFill>
          <a:blip r:embed="rId1"/>
          <a:stretch>
            <a:fillRect/>
          </a:stretch>
        </p:blipFill>
        <p:spPr>
          <a:xfrm>
            <a:off x="1919605" y="2239010"/>
            <a:ext cx="2011680" cy="3346450"/>
          </a:xfrm>
          <a:prstGeom prst="rect">
            <a:avLst/>
          </a:prstGeom>
        </p:spPr>
      </p:pic>
      <p:sp>
        <p:nvSpPr>
          <p:cNvPr id="3" name="Text 0"/>
          <p:cNvSpPr/>
          <p:nvPr/>
        </p:nvSpPr>
        <p:spPr>
          <a:xfrm>
            <a:off x="1470025" y="2356485"/>
            <a:ext cx="1125220" cy="1460500"/>
          </a:xfrm>
          <a:prstGeom prst="rect">
            <a:avLst/>
          </a:prstGeom>
          <a:noFill/>
          <a:ln/>
        </p:spPr>
        <p:txBody>
          <a:bodyPr wrap="square" lIns="91440" tIns="45720" rIns="91440" bIns="45720" rtlCol="0" anchor="t">
            <a:spAutoFit/>
          </a:bodyPr>
          <a:lstStyle/>
          <a:p>
            <a:pPr algn="l" indent="0" marL="0">
              <a:lnSpc>
                <a:spcPct val="100000"/>
              </a:lnSpc>
              <a:buNone/>
            </a:pPr>
            <a:r>
              <a:rPr lang="en-US" sz="9600" dirty="0">
                <a:solidFill>
                  <a:srgbClr val="FFFFFF"/>
                </a:solidFill>
                <a:latin typeface="MiSans" pitchFamily="34" charset="0"/>
                <a:ea typeface="MiSans" pitchFamily="34" charset="-122"/>
                <a:cs typeface="MiSans" pitchFamily="34" charset="-120"/>
              </a:rPr>
              <a:t>目</a:t>
            </a:r>
            <a:endParaRPr lang="en-US" sz="1600" dirty="0"/>
          </a:p>
        </p:txBody>
      </p:sp>
      <p:sp>
        <p:nvSpPr>
          <p:cNvPr id="4" name="Text 1"/>
          <p:cNvSpPr/>
          <p:nvPr/>
        </p:nvSpPr>
        <p:spPr>
          <a:xfrm>
            <a:off x="2576195" y="3487420"/>
            <a:ext cx="1377950" cy="1231900"/>
          </a:xfrm>
          <a:prstGeom prst="rect">
            <a:avLst/>
          </a:prstGeom>
          <a:noFill/>
          <a:ln/>
        </p:spPr>
        <p:txBody>
          <a:bodyPr wrap="square" lIns="91440" tIns="45720" rIns="91440" bIns="45720" rtlCol="0" anchor="t">
            <a:spAutoFit/>
          </a:bodyPr>
          <a:lstStyle/>
          <a:p>
            <a:pPr algn="l" indent="0" marL="0">
              <a:lnSpc>
                <a:spcPct val="100000"/>
              </a:lnSpc>
              <a:buNone/>
            </a:pPr>
            <a:r>
              <a:rPr lang="en-US" sz="8000" dirty="0">
                <a:solidFill>
                  <a:srgbClr val="FFFFFF"/>
                </a:solidFill>
                <a:latin typeface="MiSans" pitchFamily="34" charset="0"/>
                <a:ea typeface="MiSans" pitchFamily="34" charset="-122"/>
                <a:cs typeface="MiSans" pitchFamily="34" charset="-120"/>
              </a:rPr>
              <a:t>录</a:t>
            </a:r>
            <a:endParaRPr lang="en-US" sz="1600" dirty="0"/>
          </a:p>
        </p:txBody>
      </p:sp>
      <p:sp>
        <p:nvSpPr>
          <p:cNvPr id="5" name="Text 2"/>
          <p:cNvSpPr/>
          <p:nvPr/>
        </p:nvSpPr>
        <p:spPr>
          <a:xfrm>
            <a:off x="1267460" y="4068445"/>
            <a:ext cx="1433195" cy="219075"/>
          </a:xfrm>
          <a:prstGeom prst="rect">
            <a:avLst/>
          </a:prstGeom>
          <a:noFill/>
          <a:ln/>
        </p:spPr>
        <p:txBody>
          <a:bodyPr wrap="square" lIns="91440" tIns="45720" rIns="91440" bIns="45720" rtlCol="0" anchor="t">
            <a:spAutoFit/>
          </a:bodyPr>
          <a:lstStyle/>
          <a:p>
            <a:pPr algn="r" indent="0" marL="0">
              <a:lnSpc>
                <a:spcPct val="100000"/>
              </a:lnSpc>
              <a:buNone/>
            </a:pPr>
            <a:r>
              <a:rPr lang="en-US" sz="1400" dirty="0">
                <a:solidFill>
                  <a:srgbClr val="FFFFFF"/>
                </a:solidFill>
                <a:latin typeface="MiSans" pitchFamily="34" charset="0"/>
                <a:ea typeface="MiSans" pitchFamily="34" charset="-122"/>
                <a:cs typeface="MiSans" pitchFamily="34" charset="-120"/>
              </a:rPr>
              <a:t>CONTENTS</a:t>
            </a:r>
            <a:endParaRPr lang="en-US" sz="1600" dirty="0"/>
          </a:p>
        </p:txBody>
      </p:sp>
      <p:sp>
        <p:nvSpPr>
          <p:cNvPr id="6" name="Shape 3"/>
          <p:cNvSpPr/>
          <p:nvPr/>
        </p:nvSpPr>
        <p:spPr>
          <a:xfrm>
            <a:off x="1257935" y="2527300"/>
            <a:ext cx="2947035" cy="1673860"/>
          </a:xfrm>
          <a:prstGeom prst="roundRect">
            <a:avLst>
              <a:gd name="adj" fmla="val 4938"/>
            </a:avLst>
          </a:prstGeom>
          <a:solidFill>
            <a:srgbClr val="FFFFFF"/>
          </a:solidFill>
          <a:ln/>
        </p:spPr>
      </p:sp>
      <p:sp>
        <p:nvSpPr>
          <p:cNvPr id="7" name="Text 4"/>
          <p:cNvSpPr/>
          <p:nvPr/>
        </p:nvSpPr>
        <p:spPr>
          <a:xfrm>
            <a:off x="1257935" y="2527300"/>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8" name="Shape 5"/>
          <p:cNvSpPr/>
          <p:nvPr/>
        </p:nvSpPr>
        <p:spPr>
          <a:xfrm>
            <a:off x="4975225" y="2365375"/>
            <a:ext cx="2947035" cy="1673860"/>
          </a:xfrm>
          <a:prstGeom prst="roundRect">
            <a:avLst>
              <a:gd name="adj" fmla="val 4938"/>
            </a:avLst>
          </a:prstGeom>
          <a:solidFill>
            <a:srgbClr val="FFFFFF"/>
          </a:solidFill>
          <a:ln/>
        </p:spPr>
      </p:sp>
      <p:sp>
        <p:nvSpPr>
          <p:cNvPr id="9" name="Text 6"/>
          <p:cNvSpPr/>
          <p:nvPr/>
        </p:nvSpPr>
        <p:spPr>
          <a:xfrm>
            <a:off x="4975225" y="2365375"/>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0" name="Shape 7"/>
          <p:cNvSpPr/>
          <p:nvPr/>
        </p:nvSpPr>
        <p:spPr>
          <a:xfrm>
            <a:off x="7987030" y="2527300"/>
            <a:ext cx="2947035" cy="1673860"/>
          </a:xfrm>
          <a:prstGeom prst="roundRect">
            <a:avLst>
              <a:gd name="adj" fmla="val 4938"/>
            </a:avLst>
          </a:prstGeom>
          <a:solidFill>
            <a:srgbClr val="FFFFFF"/>
          </a:solidFill>
          <a:ln/>
        </p:spPr>
      </p:sp>
      <p:sp>
        <p:nvSpPr>
          <p:cNvPr id="11" name="Text 8"/>
          <p:cNvSpPr/>
          <p:nvPr/>
        </p:nvSpPr>
        <p:spPr>
          <a:xfrm>
            <a:off x="7987030" y="2527300"/>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Shape 9"/>
          <p:cNvSpPr/>
          <p:nvPr/>
        </p:nvSpPr>
        <p:spPr>
          <a:xfrm>
            <a:off x="1257935" y="4346575"/>
            <a:ext cx="2947035" cy="1673860"/>
          </a:xfrm>
          <a:prstGeom prst="roundRect">
            <a:avLst>
              <a:gd name="adj" fmla="val 4938"/>
            </a:avLst>
          </a:prstGeom>
          <a:solidFill>
            <a:srgbClr val="FFFFFF"/>
          </a:solidFill>
          <a:ln/>
        </p:spPr>
      </p:sp>
      <p:sp>
        <p:nvSpPr>
          <p:cNvPr id="13" name="Text 10"/>
          <p:cNvSpPr/>
          <p:nvPr/>
        </p:nvSpPr>
        <p:spPr>
          <a:xfrm>
            <a:off x="1257935" y="4346575"/>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4" name="Shape 11"/>
          <p:cNvSpPr/>
          <p:nvPr/>
        </p:nvSpPr>
        <p:spPr>
          <a:xfrm>
            <a:off x="5213350" y="4346575"/>
            <a:ext cx="2947035" cy="1673860"/>
          </a:xfrm>
          <a:prstGeom prst="roundRect">
            <a:avLst>
              <a:gd name="adj" fmla="val 4938"/>
            </a:avLst>
          </a:prstGeom>
          <a:solidFill>
            <a:srgbClr val="FFFFFF"/>
          </a:solidFill>
          <a:ln/>
        </p:spPr>
      </p:sp>
      <p:sp>
        <p:nvSpPr>
          <p:cNvPr id="15" name="Text 12"/>
          <p:cNvSpPr/>
          <p:nvPr/>
        </p:nvSpPr>
        <p:spPr>
          <a:xfrm>
            <a:off x="5213350" y="4346575"/>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pic>
        <p:nvPicPr>
          <p:cNvPr id="16" name="Image 1" descr="https://test-kimi-img.moonshot.cn/pub/slides/slides_tmpl/image/25-08-06-16:17:02-d29guvkup1d2ae82khrg.png">    </p:cNvPr>
          <p:cNvPicPr>
            <a:picLocks noChangeAspect="1"/>
          </p:cNvPicPr>
          <p:nvPr/>
        </p:nvPicPr>
        <p:blipFill>
          <a:blip r:embed="rId2">
            <a:alphaModFix amt="80000"/>
          </a:blip>
          <a:stretch>
            <a:fillRect/>
          </a:stretch>
        </p:blipFill>
        <p:spPr>
          <a:xfrm>
            <a:off x="2919095" y="3317875"/>
            <a:ext cx="810260" cy="810260"/>
          </a:xfrm>
          <a:prstGeom prst="rect">
            <a:avLst/>
          </a:prstGeom>
        </p:spPr>
      </p:pic>
      <p:sp>
        <p:nvSpPr>
          <p:cNvPr id="17" name="Shape 13"/>
          <p:cNvSpPr/>
          <p:nvPr/>
        </p:nvSpPr>
        <p:spPr>
          <a:xfrm>
            <a:off x="7920355" y="4537075"/>
            <a:ext cx="2947035" cy="1673860"/>
          </a:xfrm>
          <a:prstGeom prst="roundRect">
            <a:avLst>
              <a:gd name="adj" fmla="val 4938"/>
            </a:avLst>
          </a:prstGeom>
          <a:solidFill>
            <a:srgbClr val="FFFFFF"/>
          </a:solidFill>
          <a:ln/>
        </p:spPr>
      </p:sp>
      <p:sp>
        <p:nvSpPr>
          <p:cNvPr id="18" name="Text 14"/>
          <p:cNvSpPr/>
          <p:nvPr/>
        </p:nvSpPr>
        <p:spPr>
          <a:xfrm>
            <a:off x="7920355" y="4537075"/>
            <a:ext cx="2947035" cy="1673860"/>
          </a:xfrm>
          <a:prstGeom prst="rect">
            <a:avLst/>
          </a:prstGeom>
          <a:noFill/>
          <a:ln/>
        </p:spPr>
        <p:txBody>
          <a:bodyPr wrap="square" lIns="45720" tIns="91440" rIns="91440" bIns="45720" rtlCol="0" anchor="ctr"/>
          <a:lstStyle/>
          <a:p>
            <a:pPr indent="0" marL="0">
              <a:lnSpc>
                <a:spcPct val="100000"/>
              </a:lnSpc>
              <a:buNone/>
            </a:pPr>
            <a:endParaRPr lang="en-US" sz="1600" dirty="0"/>
          </a:p>
        </p:txBody>
      </p:sp>
      <p:pic>
        <p:nvPicPr>
          <p:cNvPr id="19" name="Image 2" descr="https://test-kimi-img.moonshot.cn/pub/slides/slides_tmpl/image/25-08-06-16:17:03-d29guvsup1d2ae82khv0.png">    </p:cNvPr>
          <p:cNvPicPr>
            <a:picLocks noChangeAspect="1"/>
          </p:cNvPicPr>
          <p:nvPr/>
        </p:nvPicPr>
        <p:blipFill>
          <a:blip r:embed="rId3"/>
          <a:stretch>
            <a:fillRect/>
          </a:stretch>
        </p:blipFill>
        <p:spPr>
          <a:xfrm>
            <a:off x="-62230" y="635"/>
            <a:ext cx="2981325" cy="6943725"/>
          </a:xfrm>
          <a:prstGeom prst="rect">
            <a:avLst/>
          </a:prstGeom>
        </p:spPr>
      </p:pic>
      <p:pic>
        <p:nvPicPr>
          <p:cNvPr id="20" name="Image 3" descr="https://test-kimi-img.moonshot.cn/pub/slides/slides_tmpl/image/25-08-06-16:17:03-d29guvsup1d2ae82ki3g.png">    </p:cNvPr>
          <p:cNvPicPr>
            <a:picLocks noChangeAspect="1"/>
          </p:cNvPicPr>
          <p:nvPr/>
        </p:nvPicPr>
        <p:blipFill>
          <a:blip r:embed="rId4"/>
          <a:stretch>
            <a:fillRect/>
          </a:stretch>
        </p:blipFill>
        <p:spPr>
          <a:xfrm>
            <a:off x="819785" y="423545"/>
            <a:ext cx="2482850" cy="4220210"/>
          </a:xfrm>
          <a:prstGeom prst="rect">
            <a:avLst/>
          </a:prstGeom>
        </p:spPr>
      </p:pic>
      <p:pic>
        <p:nvPicPr>
          <p:cNvPr id="21" name="Image 4" descr="https://test-kimi-img.moonshot.cn/pub/slides/slides_tmpl/image/25-08-06-16:17:03-d29guvsup1d2ae82ki5g.jpg">    </p:cNvPr>
          <p:cNvPicPr>
            <a:picLocks noChangeAspect="1"/>
          </p:cNvPicPr>
          <p:nvPr/>
        </p:nvPicPr>
        <p:blipFill>
          <a:blip r:embed="rId5"/>
          <a:stretch>
            <a:fillRect/>
          </a:stretch>
        </p:blipFill>
        <p:spPr>
          <a:xfrm>
            <a:off x="927100" y="553085"/>
            <a:ext cx="2266950" cy="3970655"/>
          </a:xfrm>
          <a:prstGeom prst="rect">
            <a:avLst/>
          </a:prstGeom>
        </p:spPr>
      </p:pic>
      <p:pic>
        <p:nvPicPr>
          <p:cNvPr id="22" name="Image 5" descr="https://test-kimi-img.moonshot.cn/pub/slides/slides_tmpl/image/25-08-06-16:17:03-d29guvsup1d2ae82ki60.png">    </p:cNvPr>
          <p:cNvPicPr>
            <a:picLocks noChangeAspect="1"/>
          </p:cNvPicPr>
          <p:nvPr/>
        </p:nvPicPr>
        <p:blipFill>
          <a:blip r:embed="rId6"/>
          <a:stretch>
            <a:fillRect/>
          </a:stretch>
        </p:blipFill>
        <p:spPr>
          <a:xfrm>
            <a:off x="1122680" y="3242310"/>
            <a:ext cx="1875790" cy="2873375"/>
          </a:xfrm>
          <a:prstGeom prst="rect">
            <a:avLst/>
          </a:prstGeom>
        </p:spPr>
      </p:pic>
      <p:sp>
        <p:nvSpPr>
          <p:cNvPr id="23" name="Text 15"/>
          <p:cNvSpPr/>
          <p:nvPr/>
        </p:nvSpPr>
        <p:spPr>
          <a:xfrm>
            <a:off x="1240155" y="3423920"/>
            <a:ext cx="1517015" cy="2472690"/>
          </a:xfrm>
          <a:prstGeom prst="rect">
            <a:avLst/>
          </a:prstGeom>
          <a:noFill/>
          <a:ln/>
        </p:spPr>
        <p:txBody>
          <a:bodyPr wrap="square" lIns="91440" tIns="45720" rIns="91440" bIns="45720" rtlCol="0" anchor="t" vert="eaVert"/>
          <a:lstStyle/>
          <a:p>
            <a:pPr algn="just" indent="0" marL="0">
              <a:lnSpc>
                <a:spcPct val="100000"/>
              </a:lnSpc>
              <a:buNone/>
            </a:pPr>
            <a:r>
              <a:rPr lang="en-US" sz="8800" dirty="0">
                <a:solidFill>
                  <a:srgbClr val="FFFFFF"/>
                </a:solidFill>
                <a:latin typeface="MiSans" pitchFamily="34" charset="0"/>
                <a:ea typeface="MiSans" pitchFamily="34" charset="-122"/>
                <a:cs typeface="MiSans" pitchFamily="34" charset="-120"/>
              </a:rPr>
              <a:t>目录</a:t>
            </a:r>
            <a:endParaRPr lang="en-US" sz="1600" dirty="0"/>
          </a:p>
        </p:txBody>
      </p:sp>
      <p:pic>
        <p:nvPicPr>
          <p:cNvPr id="24" name="Image 6" descr="https://test-kimi-img.moonshot.cn/pub/slides/slides_tmpl/image/25-08-06-16:17:03-d29guvsup1d2ae82ki50.png">    </p:cNvPr>
          <p:cNvPicPr>
            <a:picLocks noChangeAspect="1"/>
          </p:cNvPicPr>
          <p:nvPr/>
        </p:nvPicPr>
        <p:blipFill>
          <a:blip r:embed="rId7"/>
          <a:stretch>
            <a:fillRect/>
          </a:stretch>
        </p:blipFill>
        <p:spPr>
          <a:xfrm>
            <a:off x="4662805" y="756920"/>
            <a:ext cx="775335" cy="775335"/>
          </a:xfrm>
          <a:prstGeom prst="rect">
            <a:avLst/>
          </a:prstGeom>
        </p:spPr>
      </p:pic>
      <p:pic>
        <p:nvPicPr>
          <p:cNvPr id="25" name="Image 7" descr="https://test-kimi-img.moonshot.cn/pub/slides/slides_tmpl/image/25-08-06-16:17:03-d29guvsup1d2ae82ki4g.png">    </p:cNvPr>
          <p:cNvPicPr>
            <a:picLocks noChangeAspect="1"/>
          </p:cNvPicPr>
          <p:nvPr/>
        </p:nvPicPr>
        <p:blipFill>
          <a:blip r:embed="rId8">
            <a:alphaModFix amt="20000"/>
          </a:blip>
          <a:stretch>
            <a:fillRect/>
          </a:stretch>
        </p:blipFill>
        <p:spPr>
          <a:xfrm>
            <a:off x="5662930" y="1480185"/>
            <a:ext cx="2362200" cy="38100"/>
          </a:xfrm>
          <a:prstGeom prst="rect">
            <a:avLst/>
          </a:prstGeom>
        </p:spPr>
      </p:pic>
      <p:sp>
        <p:nvSpPr>
          <p:cNvPr id="26" name="Text 16"/>
          <p:cNvSpPr/>
          <p:nvPr/>
        </p:nvSpPr>
        <p:spPr>
          <a:xfrm>
            <a:off x="5577205" y="840105"/>
            <a:ext cx="4704715" cy="333375"/>
          </a:xfrm>
          <a:prstGeom prst="rect">
            <a:avLst/>
          </a:prstGeom>
          <a:noFill/>
          <a:ln/>
        </p:spPr>
        <p:txBody>
          <a:bodyPr wrap="square" lIns="91440" tIns="45720" rIns="91440" bIns="45720" rtlCol="0" anchor="t">
            <a:spAutoFit/>
          </a:bodyPr>
          <a:lstStyle/>
          <a:p>
            <a:pPr algn="just" indent="0" marL="0">
              <a:lnSpc>
                <a:spcPct val="100000"/>
              </a:lnSpc>
              <a:buNone/>
            </a:pPr>
            <a:r>
              <a:rPr lang="en-US" sz="2200" b="1" dirty="0">
                <a:solidFill>
                  <a:srgbClr val="2B2F36"/>
                </a:solidFill>
                <a:latin typeface="MiSans" pitchFamily="34" charset="0"/>
                <a:ea typeface="MiSans" pitchFamily="34" charset="-122"/>
                <a:cs typeface="MiSans" pitchFamily="34" charset="-120"/>
              </a:rPr>
              <a:t>项目导语与目标</a:t>
            </a:r>
            <a:endParaRPr lang="en-US" sz="1600" dirty="0"/>
          </a:p>
        </p:txBody>
      </p:sp>
      <p:pic>
        <p:nvPicPr>
          <p:cNvPr id="27" name="Image 8" descr="https://test-kimi-img.moonshot.cn/pub/slides/slides_tmpl/image/25-08-06-16:17:03-d29guvsup1d2ae82ki50.png">    </p:cNvPr>
          <p:cNvPicPr>
            <a:picLocks noChangeAspect="1"/>
          </p:cNvPicPr>
          <p:nvPr/>
        </p:nvPicPr>
        <p:blipFill>
          <a:blip r:embed="rId9"/>
          <a:stretch>
            <a:fillRect/>
          </a:stretch>
        </p:blipFill>
        <p:spPr>
          <a:xfrm>
            <a:off x="4662805" y="1873885"/>
            <a:ext cx="780415" cy="780415"/>
          </a:xfrm>
          <a:prstGeom prst="rect">
            <a:avLst/>
          </a:prstGeom>
        </p:spPr>
      </p:pic>
      <p:pic>
        <p:nvPicPr>
          <p:cNvPr id="28" name="Image 9" descr="https://test-kimi-img.moonshot.cn/pub/slides/slides_tmpl/image/25-08-06-16:17:03-d29guvsup1d2ae82ki4g.png">    </p:cNvPr>
          <p:cNvPicPr>
            <a:picLocks noChangeAspect="1"/>
          </p:cNvPicPr>
          <p:nvPr/>
        </p:nvPicPr>
        <p:blipFill>
          <a:blip r:embed="rId10">
            <a:alphaModFix amt="20000"/>
          </a:blip>
          <a:stretch>
            <a:fillRect/>
          </a:stretch>
        </p:blipFill>
        <p:spPr>
          <a:xfrm>
            <a:off x="5701030" y="2611120"/>
            <a:ext cx="2362200" cy="38100"/>
          </a:xfrm>
          <a:prstGeom prst="rect">
            <a:avLst/>
          </a:prstGeom>
        </p:spPr>
      </p:pic>
      <p:sp>
        <p:nvSpPr>
          <p:cNvPr id="29" name="Text 17"/>
          <p:cNvSpPr/>
          <p:nvPr/>
        </p:nvSpPr>
        <p:spPr>
          <a:xfrm>
            <a:off x="5596255" y="1873250"/>
            <a:ext cx="4850130" cy="333375"/>
          </a:xfrm>
          <a:prstGeom prst="rect">
            <a:avLst/>
          </a:prstGeom>
          <a:noFill/>
          <a:ln/>
        </p:spPr>
        <p:txBody>
          <a:bodyPr wrap="square" lIns="91440" tIns="45720" rIns="91440" bIns="45720" rtlCol="0" anchor="t">
            <a:spAutoFit/>
          </a:bodyPr>
          <a:lstStyle/>
          <a:p>
            <a:pPr algn="just" indent="0" marL="0">
              <a:lnSpc>
                <a:spcPct val="100000"/>
              </a:lnSpc>
              <a:buNone/>
            </a:pPr>
            <a:r>
              <a:rPr lang="en-US" sz="2200" b="1" dirty="0">
                <a:solidFill>
                  <a:srgbClr val="2B2F36"/>
                </a:solidFill>
                <a:latin typeface="MiSans" pitchFamily="34" charset="0"/>
                <a:ea typeface="MiSans" pitchFamily="34" charset="-122"/>
                <a:cs typeface="MiSans" pitchFamily="34" charset="-120"/>
              </a:rPr>
              <a:t>情景导入与启示</a:t>
            </a:r>
            <a:endParaRPr lang="en-US" sz="1600" dirty="0"/>
          </a:p>
        </p:txBody>
      </p:sp>
      <p:pic>
        <p:nvPicPr>
          <p:cNvPr id="30" name="Image 10" descr="https://test-kimi-img.moonshot.cn/pub/slides/slides_tmpl/image/25-08-06-16:17:03-d29guvsup1d2ae82ki50.png">    </p:cNvPr>
          <p:cNvPicPr>
            <a:picLocks noChangeAspect="1"/>
          </p:cNvPicPr>
          <p:nvPr/>
        </p:nvPicPr>
        <p:blipFill>
          <a:blip r:embed="rId11"/>
          <a:stretch>
            <a:fillRect/>
          </a:stretch>
        </p:blipFill>
        <p:spPr>
          <a:xfrm>
            <a:off x="4662805" y="3089275"/>
            <a:ext cx="793750" cy="793750"/>
          </a:xfrm>
          <a:prstGeom prst="rect">
            <a:avLst/>
          </a:prstGeom>
        </p:spPr>
      </p:pic>
      <p:pic>
        <p:nvPicPr>
          <p:cNvPr id="31" name="Image 11" descr="https://test-kimi-img.moonshot.cn/pub/slides/slides_tmpl/image/25-08-06-16:17:03-d29guvsup1d2ae82ki4g.png">    </p:cNvPr>
          <p:cNvPicPr>
            <a:picLocks noChangeAspect="1"/>
          </p:cNvPicPr>
          <p:nvPr/>
        </p:nvPicPr>
        <p:blipFill>
          <a:blip r:embed="rId12">
            <a:alphaModFix amt="20000"/>
          </a:blip>
          <a:stretch>
            <a:fillRect/>
          </a:stretch>
        </p:blipFill>
        <p:spPr>
          <a:xfrm>
            <a:off x="5701030" y="3822065"/>
            <a:ext cx="2362200" cy="38100"/>
          </a:xfrm>
          <a:prstGeom prst="rect">
            <a:avLst/>
          </a:prstGeom>
        </p:spPr>
      </p:pic>
      <p:sp>
        <p:nvSpPr>
          <p:cNvPr id="32" name="Text 18"/>
          <p:cNvSpPr/>
          <p:nvPr/>
        </p:nvSpPr>
        <p:spPr>
          <a:xfrm>
            <a:off x="5608320" y="3228975"/>
            <a:ext cx="4171950" cy="333375"/>
          </a:xfrm>
          <a:prstGeom prst="rect">
            <a:avLst/>
          </a:prstGeom>
          <a:noFill/>
          <a:ln/>
        </p:spPr>
        <p:txBody>
          <a:bodyPr wrap="square" lIns="91440" tIns="45720" rIns="91440" bIns="45720" rtlCol="0" anchor="t">
            <a:spAutoFit/>
          </a:bodyPr>
          <a:lstStyle/>
          <a:p>
            <a:pPr algn="just" indent="0" marL="0">
              <a:lnSpc>
                <a:spcPct val="100000"/>
              </a:lnSpc>
              <a:buNone/>
            </a:pPr>
            <a:r>
              <a:rPr lang="en-US" sz="2200" b="1" dirty="0">
                <a:solidFill>
                  <a:srgbClr val="2B2F36"/>
                </a:solidFill>
                <a:latin typeface="MiSans" pitchFamily="34" charset="0"/>
                <a:ea typeface="MiSans" pitchFamily="34" charset="-122"/>
                <a:cs typeface="MiSans" pitchFamily="34" charset="-120"/>
              </a:rPr>
              <a:t> 职业分类与职业信息</a:t>
            </a:r>
            <a:endParaRPr lang="en-US" sz="1600" dirty="0"/>
          </a:p>
        </p:txBody>
      </p:sp>
      <p:pic>
        <p:nvPicPr>
          <p:cNvPr id="33" name="Image 12" descr="https://test-kimi-img.moonshot.cn/pub/slides/slides_tmpl/image/25-08-06-16:17:03-d29guvsup1d2ae82ki50.png">    </p:cNvPr>
          <p:cNvPicPr>
            <a:picLocks noChangeAspect="1"/>
          </p:cNvPicPr>
          <p:nvPr/>
        </p:nvPicPr>
        <p:blipFill>
          <a:blip r:embed="rId13"/>
          <a:stretch>
            <a:fillRect/>
          </a:stretch>
        </p:blipFill>
        <p:spPr>
          <a:xfrm>
            <a:off x="4706620" y="4255770"/>
            <a:ext cx="782320" cy="782320"/>
          </a:xfrm>
          <a:prstGeom prst="rect">
            <a:avLst/>
          </a:prstGeom>
        </p:spPr>
      </p:pic>
      <p:pic>
        <p:nvPicPr>
          <p:cNvPr id="34" name="Image 13" descr="https://test-kimi-img.moonshot.cn/pub/slides/slides_tmpl/image/25-08-06-16:17:03-d29guvsup1d2ae82ki4g.png">    </p:cNvPr>
          <p:cNvPicPr>
            <a:picLocks noChangeAspect="1"/>
          </p:cNvPicPr>
          <p:nvPr/>
        </p:nvPicPr>
        <p:blipFill>
          <a:blip r:embed="rId14">
            <a:alphaModFix amt="20000"/>
          </a:blip>
          <a:stretch>
            <a:fillRect/>
          </a:stretch>
        </p:blipFill>
        <p:spPr>
          <a:xfrm>
            <a:off x="5704205" y="4958715"/>
            <a:ext cx="2362200" cy="38100"/>
          </a:xfrm>
          <a:prstGeom prst="rect">
            <a:avLst/>
          </a:prstGeom>
        </p:spPr>
      </p:pic>
      <p:pic>
        <p:nvPicPr>
          <p:cNvPr id="35" name="Image 14" descr="https://test-kimi-img.moonshot.cn/pub/slides/slides_tmpl/image/25-08-06-16:17:03-d29guvsup1d2ae82ki50.png">    </p:cNvPr>
          <p:cNvPicPr>
            <a:picLocks noChangeAspect="1"/>
          </p:cNvPicPr>
          <p:nvPr/>
        </p:nvPicPr>
        <p:blipFill>
          <a:blip r:embed="rId15"/>
          <a:stretch>
            <a:fillRect/>
          </a:stretch>
        </p:blipFill>
        <p:spPr>
          <a:xfrm>
            <a:off x="4706620" y="5375275"/>
            <a:ext cx="795655" cy="795655"/>
          </a:xfrm>
          <a:prstGeom prst="rect">
            <a:avLst/>
          </a:prstGeom>
        </p:spPr>
      </p:pic>
      <p:pic>
        <p:nvPicPr>
          <p:cNvPr id="36" name="Image 15" descr="https://test-kimi-img.moonshot.cn/pub/slides/slides_tmpl/image/25-08-06-16:17:03-d29guvsup1d2ae82ki4g.png">    </p:cNvPr>
          <p:cNvPicPr>
            <a:picLocks noChangeAspect="1"/>
          </p:cNvPicPr>
          <p:nvPr/>
        </p:nvPicPr>
        <p:blipFill>
          <a:blip r:embed="rId16">
            <a:alphaModFix amt="20000"/>
          </a:blip>
          <a:stretch>
            <a:fillRect/>
          </a:stretch>
        </p:blipFill>
        <p:spPr>
          <a:xfrm>
            <a:off x="5704205" y="6097270"/>
            <a:ext cx="2362200" cy="38100"/>
          </a:xfrm>
          <a:prstGeom prst="rect">
            <a:avLst/>
          </a:prstGeom>
        </p:spPr>
      </p:pic>
      <p:sp>
        <p:nvSpPr>
          <p:cNvPr id="37" name="Text 19"/>
          <p:cNvSpPr/>
          <p:nvPr/>
        </p:nvSpPr>
        <p:spPr>
          <a:xfrm>
            <a:off x="5628005" y="4444365"/>
            <a:ext cx="3714750" cy="333375"/>
          </a:xfrm>
          <a:prstGeom prst="rect">
            <a:avLst/>
          </a:prstGeom>
          <a:noFill/>
          <a:ln/>
        </p:spPr>
        <p:txBody>
          <a:bodyPr wrap="square" lIns="91440" tIns="45720" rIns="91440" bIns="45720" rtlCol="0" anchor="t">
            <a:spAutoFit/>
          </a:bodyPr>
          <a:lstStyle/>
          <a:p>
            <a:pPr algn="just" indent="0" marL="0">
              <a:lnSpc>
                <a:spcPct val="100000"/>
              </a:lnSpc>
              <a:buNone/>
            </a:pPr>
            <a:r>
              <a:rPr lang="en-US" sz="2200" b="1" dirty="0">
                <a:solidFill>
                  <a:srgbClr val="2B2F36"/>
                </a:solidFill>
                <a:latin typeface="MiSans" pitchFamily="34" charset="0"/>
                <a:ea typeface="MiSans" pitchFamily="34" charset="-122"/>
                <a:cs typeface="MiSans" pitchFamily="34" charset="-120"/>
              </a:rPr>
              <a:t>行业与职业发展趋势</a:t>
            </a:r>
            <a:endParaRPr lang="en-US" sz="1600" dirty="0"/>
          </a:p>
        </p:txBody>
      </p:sp>
      <p:sp>
        <p:nvSpPr>
          <p:cNvPr id="38" name="Text 20"/>
          <p:cNvSpPr/>
          <p:nvPr/>
        </p:nvSpPr>
        <p:spPr>
          <a:xfrm>
            <a:off x="5616575" y="5562600"/>
            <a:ext cx="4171315" cy="333375"/>
          </a:xfrm>
          <a:prstGeom prst="rect">
            <a:avLst/>
          </a:prstGeom>
          <a:noFill/>
          <a:ln/>
        </p:spPr>
        <p:txBody>
          <a:bodyPr wrap="square" lIns="91440" tIns="45720" rIns="91440" bIns="45720" rtlCol="0" anchor="t">
            <a:spAutoFit/>
          </a:bodyPr>
          <a:lstStyle/>
          <a:p>
            <a:pPr algn="just" indent="0" marL="0">
              <a:lnSpc>
                <a:spcPct val="100000"/>
              </a:lnSpc>
              <a:buNone/>
            </a:pPr>
            <a:r>
              <a:rPr lang="en-US" sz="2200" b="1" dirty="0">
                <a:solidFill>
                  <a:srgbClr val="2B2F36"/>
                </a:solidFill>
                <a:latin typeface="MiSans" pitchFamily="34" charset="0"/>
                <a:ea typeface="MiSans" pitchFamily="34" charset="-122"/>
                <a:cs typeface="MiSans" pitchFamily="34" charset="-120"/>
              </a:rPr>
              <a:t>职业定位方法</a:t>
            </a:r>
            <a:endParaRPr lang="en-US" sz="1600" dirty="0"/>
          </a:p>
        </p:txBody>
      </p:sp>
      <p:pic>
        <p:nvPicPr>
          <p:cNvPr id="39" name="Image 16" descr="https://test-kimi-img.moonshot.cn/pub/slides/slides_tmpl/image/25-08-06-16:17:02-d29guvkup1d2ae82khq0.png">    </p:cNvPr>
          <p:cNvPicPr>
            <a:picLocks noChangeAspect="1"/>
          </p:cNvPicPr>
          <p:nvPr/>
        </p:nvPicPr>
        <p:blipFill>
          <a:blip r:embed="rId17"/>
          <a:stretch>
            <a:fillRect/>
          </a:stretch>
        </p:blipFill>
        <p:spPr>
          <a:xfrm rot="16200000">
            <a:off x="-398780" y="5615940"/>
            <a:ext cx="1542415" cy="773430"/>
          </a:xfrm>
          <a:prstGeom prst="rect">
            <a:avLst/>
          </a:prstGeom>
        </p:spPr>
      </p:pic>
      <p:pic>
        <p:nvPicPr>
          <p:cNvPr id="40" name="Image 17" descr="https://test-kimi-img.moonshot.cn/pub/slides/slides_tmpl/image/25-08-06-16:17:02-d29guvkup1d2ae82khrg.png">    </p:cNvPr>
          <p:cNvPicPr>
            <a:picLocks noChangeAspect="1"/>
          </p:cNvPicPr>
          <p:nvPr/>
        </p:nvPicPr>
        <p:blipFill>
          <a:blip r:embed="rId18">
            <a:alphaModFix amt="80000"/>
          </a:blip>
          <a:stretch>
            <a:fillRect/>
          </a:stretch>
        </p:blipFill>
        <p:spPr>
          <a:xfrm>
            <a:off x="206375" y="5161280"/>
            <a:ext cx="553085" cy="553085"/>
          </a:xfrm>
          <a:prstGeom prst="rect">
            <a:avLst/>
          </a:prstGeom>
        </p:spPr>
      </p:pic>
      <p:pic>
        <p:nvPicPr>
          <p:cNvPr id="41" name="Image 18" descr="https://test-kimi-img.moonshot.cn/pub/slides/slides_tmpl/image/25-08-06-16:17:02-d29guvkup1d2ae82khr0.png">    </p:cNvPr>
          <p:cNvPicPr>
            <a:picLocks noChangeAspect="1"/>
          </p:cNvPicPr>
          <p:nvPr/>
        </p:nvPicPr>
        <p:blipFill>
          <a:blip r:embed="rId19"/>
          <a:stretch>
            <a:fillRect/>
          </a:stretch>
        </p:blipFill>
        <p:spPr>
          <a:xfrm flipH="1" flipV="1">
            <a:off x="11174730" y="-398780"/>
            <a:ext cx="1540510" cy="1540510"/>
          </a:xfrm>
          <a:prstGeom prst="rect">
            <a:avLst/>
          </a:prstGeom>
        </p:spPr>
      </p:pic>
      <p:pic>
        <p:nvPicPr>
          <p:cNvPr id="42" name="Image 19" descr="https://test-kimi-img.moonshot.cn/pub/slides/slides_tmpl/image/25-08-06-16:17:02-d29guvkup1d2ae82khu0.png">    </p:cNvPr>
          <p:cNvPicPr>
            <a:picLocks noChangeAspect="1"/>
          </p:cNvPicPr>
          <p:nvPr/>
        </p:nvPicPr>
        <p:blipFill>
          <a:blip r:embed="rId20"/>
          <a:stretch>
            <a:fillRect/>
          </a:stretch>
        </p:blipFill>
        <p:spPr>
          <a:xfrm flipH="1" flipV="1" rot="19020000">
            <a:off x="10904220" y="422910"/>
            <a:ext cx="656590" cy="656590"/>
          </a:xfrm>
          <a:prstGeom prst="rect">
            <a:avLst/>
          </a:prstGeom>
        </p:spPr>
      </p:pic>
      <p:pic>
        <p:nvPicPr>
          <p:cNvPr id="43" name="Image 20" descr="https://test-kimi-img.moonshot.cn/pub/slides/slides_tmpl/image/25-08-06-16:17:03-d29guvsup1d2ae82ki0g.png">    </p:cNvPr>
          <p:cNvPicPr>
            <a:picLocks noChangeAspect="1"/>
          </p:cNvPicPr>
          <p:nvPr/>
        </p:nvPicPr>
        <p:blipFill>
          <a:blip r:embed="rId21"/>
          <a:stretch>
            <a:fillRect/>
          </a:stretch>
        </p:blipFill>
        <p:spPr>
          <a:xfrm flipH="1">
            <a:off x="5909945" y="6614160"/>
            <a:ext cx="5943600" cy="88900"/>
          </a:xfrm>
          <a:prstGeom prst="rect">
            <a:avLst/>
          </a:prstGeom>
        </p:spPr>
      </p:pic>
      <p:sp>
        <p:nvSpPr>
          <p:cNvPr id="44" name="Text 21"/>
          <p:cNvSpPr/>
          <p:nvPr/>
        </p:nvSpPr>
        <p:spPr>
          <a:xfrm>
            <a:off x="4748530" y="859155"/>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01</a:t>
            </a:r>
            <a:endParaRPr lang="en-US" sz="1600" dirty="0"/>
          </a:p>
        </p:txBody>
      </p:sp>
      <p:sp>
        <p:nvSpPr>
          <p:cNvPr id="45" name="Text 22"/>
          <p:cNvSpPr/>
          <p:nvPr/>
        </p:nvSpPr>
        <p:spPr>
          <a:xfrm>
            <a:off x="4739005" y="1976755"/>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02</a:t>
            </a:r>
            <a:endParaRPr lang="en-US" sz="1600" dirty="0"/>
          </a:p>
        </p:txBody>
      </p:sp>
      <p:sp>
        <p:nvSpPr>
          <p:cNvPr id="46" name="Text 23"/>
          <p:cNvSpPr/>
          <p:nvPr/>
        </p:nvSpPr>
        <p:spPr>
          <a:xfrm>
            <a:off x="4719955" y="3192145"/>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03</a:t>
            </a:r>
            <a:endParaRPr lang="en-US" sz="1600" dirty="0"/>
          </a:p>
        </p:txBody>
      </p:sp>
      <p:sp>
        <p:nvSpPr>
          <p:cNvPr id="47" name="Text 24"/>
          <p:cNvSpPr/>
          <p:nvPr/>
        </p:nvSpPr>
        <p:spPr>
          <a:xfrm>
            <a:off x="4762500" y="4368800"/>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04</a:t>
            </a:r>
            <a:endParaRPr lang="en-US" sz="1600" dirty="0"/>
          </a:p>
        </p:txBody>
      </p:sp>
      <p:sp>
        <p:nvSpPr>
          <p:cNvPr id="48" name="Text 25"/>
          <p:cNvSpPr/>
          <p:nvPr/>
        </p:nvSpPr>
        <p:spPr>
          <a:xfrm>
            <a:off x="4772025" y="5499735"/>
            <a:ext cx="817880" cy="628015"/>
          </a:xfrm>
          <a:prstGeom prst="rect">
            <a:avLst/>
          </a:prstGeom>
          <a:noFill/>
          <a:ln/>
        </p:spPr>
        <p:txBody>
          <a:bodyPr wrap="square" lIns="91440" tIns="45720" rIns="91440" bIns="45720" rtlCol="0" anchor="t"/>
          <a:lstStyle/>
          <a:p>
            <a:pPr algn="l" indent="0" marL="0">
              <a:lnSpc>
                <a:spcPct val="100000"/>
              </a:lnSpc>
              <a:buNone/>
            </a:pPr>
            <a:r>
              <a:rPr lang="en-US" sz="3200" dirty="0">
                <a:solidFill>
                  <a:srgbClr val="000000"/>
                </a:solidFill>
                <a:latin typeface="MiSans" pitchFamily="34" charset="0"/>
                <a:ea typeface="MiSans" pitchFamily="34" charset="-122"/>
                <a:cs typeface="MiSans" pitchFamily="34" charset="-120"/>
              </a:rPr>
              <a:t>05</a:t>
            </a:r>
            <a:endParaRPr lang="en-US" sz="1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o0.png">    </p:cNvPr>
          <p:cNvPicPr>
            <a:picLocks noChangeAspect="1"/>
          </p:cNvPicPr>
          <p:nvPr/>
        </p:nvPicPr>
        <p:blipFill>
          <a:blip r:embed="rId1"/>
          <a:stretch>
            <a:fillRect/>
          </a:stretch>
        </p:blipFill>
        <p:spPr>
          <a:xfrm>
            <a:off x="6483985" y="1382395"/>
            <a:ext cx="4921885" cy="4027170"/>
          </a:xfrm>
          <a:prstGeom prst="rect">
            <a:avLst/>
          </a:prstGeom>
        </p:spPr>
      </p:pic>
      <p:pic>
        <p:nvPicPr>
          <p:cNvPr id="3" name="Image 1" descr="https://test-kimi-img.moonshot.cn/pub/slides/slides_tmpl/image/25-08-06-16:17:12-d29gv24up1d2ae82kio0.png">    </p:cNvPr>
          <p:cNvPicPr>
            <a:picLocks noChangeAspect="1"/>
          </p:cNvPicPr>
          <p:nvPr/>
        </p:nvPicPr>
        <p:blipFill>
          <a:blip r:embed="rId2"/>
          <a:stretch>
            <a:fillRect/>
          </a:stretch>
        </p:blipFill>
        <p:spPr>
          <a:xfrm>
            <a:off x="1022985" y="1382395"/>
            <a:ext cx="4921885" cy="4027170"/>
          </a:xfrm>
          <a:prstGeom prst="rect">
            <a:avLst/>
          </a:prstGeom>
        </p:spPr>
      </p:pic>
      <p:sp>
        <p:nvSpPr>
          <p:cNvPr id="4" name="Text 0"/>
          <p:cNvSpPr/>
          <p:nvPr/>
        </p:nvSpPr>
        <p:spPr>
          <a:xfrm>
            <a:off x="1286510" y="2506345"/>
            <a:ext cx="4392295" cy="14224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在双碳目标的推动下，光伏产业进入高速发展期。2023年我国光伏新增装机容量同比增长超150%，带动了光伏系统设计、储能电站运维等岗位需求的激增。</a:t>
            </a:r>
            <a:endParaRPr lang="en-US" sz="1600" dirty="0"/>
          </a:p>
        </p:txBody>
      </p:sp>
      <p:sp>
        <p:nvSpPr>
          <p:cNvPr id="5" name="Text 1"/>
          <p:cNvSpPr/>
          <p:nvPr/>
        </p:nvSpPr>
        <p:spPr>
          <a:xfrm>
            <a:off x="1249680" y="1918970"/>
            <a:ext cx="4465320" cy="398780"/>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光伏产业的快速发展</a:t>
            </a:r>
            <a:endParaRPr lang="en-US" sz="1600" dirty="0"/>
          </a:p>
        </p:txBody>
      </p:sp>
      <p:sp>
        <p:nvSpPr>
          <p:cNvPr id="6" name="Shape 2"/>
          <p:cNvSpPr/>
          <p:nvPr/>
        </p:nvSpPr>
        <p:spPr>
          <a:xfrm>
            <a:off x="672465" y="4773295"/>
            <a:ext cx="1233170" cy="1233170"/>
          </a:xfrm>
          <a:prstGeom prst="ellipse">
            <a:avLst/>
          </a:prstGeom>
          <a:solidFill>
            <a:srgbClr val="FFFFFF">
              <a:alpha val="0"/>
            </a:srgbClr>
          </a:solidFill>
          <a:ln/>
        </p:spPr>
      </p:sp>
      <p:sp>
        <p:nvSpPr>
          <p:cNvPr id="7" name="Text 3"/>
          <p:cNvSpPr/>
          <p:nvPr/>
        </p:nvSpPr>
        <p:spPr>
          <a:xfrm>
            <a:off x="672465" y="4773295"/>
            <a:ext cx="1233170" cy="123317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8" name="Text 4"/>
          <p:cNvSpPr/>
          <p:nvPr/>
        </p:nvSpPr>
        <p:spPr>
          <a:xfrm>
            <a:off x="6777990" y="2506345"/>
            <a:ext cx="4392295" cy="17780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除了光伏产业，绿色建筑、新能源汽车后市场等衍生行业也迎来了发展契机。新能源汽车电池回收工程师、绿色建筑评估师等职业，因专业性强、人才缺口大，薪资水平普遍高于行业均值20%-30%。</a:t>
            </a:r>
            <a:endParaRPr lang="en-US" sz="1600" dirty="0"/>
          </a:p>
        </p:txBody>
      </p:sp>
      <p:sp>
        <p:nvSpPr>
          <p:cNvPr id="9" name="Text 5"/>
          <p:cNvSpPr/>
          <p:nvPr/>
        </p:nvSpPr>
        <p:spPr>
          <a:xfrm>
            <a:off x="6741160" y="1918970"/>
            <a:ext cx="4465320" cy="398780"/>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绿色职业的兴起</a:t>
            </a:r>
            <a:endParaRPr lang="en-US" sz="1600" dirty="0"/>
          </a:p>
        </p:txBody>
      </p:sp>
      <p:sp>
        <p:nvSpPr>
          <p:cNvPr id="10" name="Shape 6"/>
          <p:cNvSpPr/>
          <p:nvPr/>
        </p:nvSpPr>
        <p:spPr>
          <a:xfrm>
            <a:off x="6163945" y="4773295"/>
            <a:ext cx="1233170" cy="1233170"/>
          </a:xfrm>
          <a:prstGeom prst="ellipse">
            <a:avLst/>
          </a:prstGeom>
          <a:solidFill>
            <a:srgbClr val="FFFFFF">
              <a:alpha val="0"/>
            </a:srgbClr>
          </a:solidFill>
          <a:ln/>
        </p:spPr>
      </p:sp>
      <p:sp>
        <p:nvSpPr>
          <p:cNvPr id="11" name="Text 7"/>
          <p:cNvSpPr/>
          <p:nvPr/>
        </p:nvSpPr>
        <p:spPr>
          <a:xfrm>
            <a:off x="6163945" y="4773295"/>
            <a:ext cx="1233170" cy="123317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Text 8"/>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绿色低碳驱动职业爆发</a:t>
            </a:r>
            <a:endParaRPr lang="en-US" sz="1600" dirty="0"/>
          </a:p>
        </p:txBody>
      </p:sp>
      <p:pic>
        <p:nvPicPr>
          <p:cNvPr id="13" name="Image 2" descr="https://test-kimi-img.moonshot.cn/pub/slides/slides_tmpl/image/25-08-06-16:17:12-d29gv24up1d2ae82king.png">    </p:cNvPr>
          <p:cNvPicPr>
            <a:picLocks noChangeAspect="1"/>
          </p:cNvPicPr>
          <p:nvPr/>
        </p:nvPicPr>
        <p:blipFill>
          <a:blip r:embed="rId3"/>
          <a:stretch>
            <a:fillRect/>
          </a:stretch>
        </p:blipFill>
        <p:spPr>
          <a:xfrm>
            <a:off x="672465" y="4707255"/>
            <a:ext cx="1104900" cy="1104900"/>
          </a:xfrm>
          <a:prstGeom prst="rect">
            <a:avLst/>
          </a:prstGeom>
        </p:spPr>
      </p:pic>
      <p:pic>
        <p:nvPicPr>
          <p:cNvPr id="14" name="Image 3" descr="https://test-kimi-img.moonshot.cn/pub/slides/slides_tmpl/image/25-08-06-16:17:12-d29gv24up1d2ae82king.png">    </p:cNvPr>
          <p:cNvPicPr>
            <a:picLocks noChangeAspect="1"/>
          </p:cNvPicPr>
          <p:nvPr/>
        </p:nvPicPr>
        <p:blipFill>
          <a:blip r:embed="rId4"/>
          <a:stretch>
            <a:fillRect/>
          </a:stretch>
        </p:blipFill>
        <p:spPr>
          <a:xfrm>
            <a:off x="6069965" y="4707255"/>
            <a:ext cx="1104900" cy="1104900"/>
          </a:xfrm>
          <a:prstGeom prst="rect">
            <a:avLst/>
          </a:prstGeom>
        </p:spPr>
      </p:pic>
      <p:sp>
        <p:nvSpPr>
          <p:cNvPr id="15" name="Text 9"/>
          <p:cNvSpPr/>
          <p:nvPr/>
        </p:nvSpPr>
        <p:spPr>
          <a:xfrm>
            <a:off x="821690" y="4956810"/>
            <a:ext cx="779780" cy="617855"/>
          </a:xfrm>
          <a:prstGeom prst="rect">
            <a:avLst/>
          </a:prstGeom>
          <a:noFill/>
          <a:ln/>
        </p:spPr>
        <p:txBody>
          <a:bodyPr wrap="square" lIns="91440" tIns="45720" rIns="91440" bIns="45720" rtlCol="0" anchor="ctr"/>
          <a:lstStyle/>
          <a:p>
            <a:pPr algn="l" indent="0" marL="0">
              <a:lnSpc>
                <a:spcPct val="100000"/>
              </a:lnSpc>
              <a:buNone/>
            </a:pPr>
            <a:r>
              <a:rPr lang="en-US" sz="4400" b="1" dirty="0">
                <a:solidFill>
                  <a:srgbClr val="FFFFFF"/>
                </a:solidFill>
                <a:latin typeface="MiSans" pitchFamily="34" charset="0"/>
                <a:ea typeface="MiSans" pitchFamily="34" charset="-122"/>
                <a:cs typeface="MiSans" pitchFamily="34" charset="-120"/>
              </a:rPr>
              <a:t>01</a:t>
            </a:r>
            <a:endParaRPr lang="en-US" sz="1600" dirty="0"/>
          </a:p>
        </p:txBody>
      </p:sp>
      <p:sp>
        <p:nvSpPr>
          <p:cNvPr id="16" name="Text 10"/>
          <p:cNvSpPr/>
          <p:nvPr/>
        </p:nvSpPr>
        <p:spPr>
          <a:xfrm>
            <a:off x="6173470" y="4961890"/>
            <a:ext cx="1208405" cy="617855"/>
          </a:xfrm>
          <a:prstGeom prst="rect">
            <a:avLst/>
          </a:prstGeom>
          <a:noFill/>
          <a:ln/>
        </p:spPr>
        <p:txBody>
          <a:bodyPr wrap="square" lIns="91440" tIns="45720" rIns="91440" bIns="45720" rtlCol="0" anchor="ctr"/>
          <a:lstStyle/>
          <a:p>
            <a:pPr algn="l" indent="0" marL="0">
              <a:lnSpc>
                <a:spcPct val="100000"/>
              </a:lnSpc>
              <a:buNone/>
            </a:pPr>
            <a:r>
              <a:rPr lang="en-US" sz="4400" b="1" dirty="0">
                <a:solidFill>
                  <a:srgbClr val="FFFFFF"/>
                </a:solidFill>
                <a:latin typeface="MiSans" pitchFamily="34" charset="0"/>
                <a:ea typeface="MiSans" pitchFamily="34" charset="-122"/>
                <a:cs typeface="MiSans" pitchFamily="34" charset="-120"/>
              </a:rPr>
              <a:t>02</a:t>
            </a:r>
            <a:endParaRPr lang="en-US" sz="1600" dirty="0"/>
          </a:p>
        </p:txBody>
      </p:sp>
      <p:pic>
        <p:nvPicPr>
          <p:cNvPr id="17" name="Image 4" descr="https://test-kimi-img.moonshot.cn/pub/slides/slides_tmpl/image/25-08-06-16:17:02-d29guvkup1d2ae82khq0.png">    </p:cNvPr>
          <p:cNvPicPr>
            <a:picLocks noChangeAspect="1"/>
          </p:cNvPicPr>
          <p:nvPr/>
        </p:nvPicPr>
        <p:blipFill>
          <a:blip r:embed="rId5"/>
          <a:stretch>
            <a:fillRect/>
          </a:stretch>
        </p:blipFill>
        <p:spPr>
          <a:xfrm rot="16200000">
            <a:off x="-284480" y="275590"/>
            <a:ext cx="1076325" cy="539750"/>
          </a:xfrm>
          <a:prstGeom prst="rect">
            <a:avLst/>
          </a:prstGeom>
        </p:spPr>
      </p:pic>
      <p:pic>
        <p:nvPicPr>
          <p:cNvPr id="18" name="Image 5" descr="https://test-kimi-img.moonshot.cn/pub/slides/slides_tmpl/image/25-08-06-16:17:02-d29guvkup1d2ae82khrg.png">    </p:cNvPr>
          <p:cNvPicPr>
            <a:picLocks noChangeAspect="1"/>
          </p:cNvPicPr>
          <p:nvPr/>
        </p:nvPicPr>
        <p:blipFill>
          <a:blip r:embed="rId6">
            <a:alphaModFix amt="80000"/>
          </a:blip>
          <a:stretch>
            <a:fillRect/>
          </a:stretch>
        </p:blipFill>
        <p:spPr>
          <a:xfrm>
            <a:off x="204470" y="-62865"/>
            <a:ext cx="386080" cy="386080"/>
          </a:xfrm>
          <a:prstGeom prst="rect">
            <a:avLst/>
          </a:prstGeom>
        </p:spPr>
      </p:pic>
      <p:pic>
        <p:nvPicPr>
          <p:cNvPr id="19" name="Image 6" descr="https://test-kimi-img.moonshot.cn/pub/slides/slides_tmpl/image/25-08-06-16:17:08-d29gv14up1d2ae82kieg.png">    </p:cNvPr>
          <p:cNvPicPr>
            <a:picLocks noChangeAspect="1"/>
          </p:cNvPicPr>
          <p:nvPr/>
        </p:nvPicPr>
        <p:blipFill>
          <a:blip r:embed="rId7"/>
          <a:stretch>
            <a:fillRect/>
          </a:stretch>
        </p:blipFill>
        <p:spPr>
          <a:xfrm>
            <a:off x="848360" y="6214745"/>
            <a:ext cx="179705" cy="179705"/>
          </a:xfrm>
          <a:prstGeom prst="rect">
            <a:avLst/>
          </a:prstGeom>
        </p:spPr>
      </p:pic>
      <p:pic>
        <p:nvPicPr>
          <p:cNvPr id="20" name="Image 7" descr="https://test-kimi-img.moonshot.cn/pub/slides/slides_tmpl/image/25-08-06-16:17:08-d29gv14up1d2ae82kieg.png">    </p:cNvPr>
          <p:cNvPicPr>
            <a:picLocks noChangeAspect="1"/>
          </p:cNvPicPr>
          <p:nvPr/>
        </p:nvPicPr>
        <p:blipFill>
          <a:blip r:embed="rId8"/>
          <a:stretch>
            <a:fillRect/>
          </a:stretch>
        </p:blipFill>
        <p:spPr>
          <a:xfrm>
            <a:off x="1242060" y="6214745"/>
            <a:ext cx="179705" cy="179705"/>
          </a:xfrm>
          <a:prstGeom prst="rect">
            <a:avLst/>
          </a:prstGeom>
        </p:spPr>
      </p:pic>
      <p:pic>
        <p:nvPicPr>
          <p:cNvPr id="21" name="Image 8" descr="https://test-kimi-img.moonshot.cn/pub/slides/slides_tmpl/image/25-08-06-16:17:08-d29gv14up1d2ae82kieg.png">    </p:cNvPr>
          <p:cNvPicPr>
            <a:picLocks noChangeAspect="1"/>
          </p:cNvPicPr>
          <p:nvPr/>
        </p:nvPicPr>
        <p:blipFill>
          <a:blip r:embed="rId9"/>
          <a:stretch>
            <a:fillRect/>
          </a:stretch>
        </p:blipFill>
        <p:spPr>
          <a:xfrm>
            <a:off x="1635760" y="6214745"/>
            <a:ext cx="179705" cy="179705"/>
          </a:xfrm>
          <a:prstGeom prst="rect">
            <a:avLst/>
          </a:prstGeom>
        </p:spPr>
      </p:pic>
      <p:pic>
        <p:nvPicPr>
          <p:cNvPr id="22" name="Image 9" descr="https://test-kimi-img.moonshot.cn/pub/slides/slides_tmpl/image/25-08-06-16:17:08-d29gv14up1d2ae82kieg.png">    </p:cNvPr>
          <p:cNvPicPr>
            <a:picLocks noChangeAspect="1"/>
          </p:cNvPicPr>
          <p:nvPr/>
        </p:nvPicPr>
        <p:blipFill>
          <a:blip r:embed="rId10"/>
          <a:stretch>
            <a:fillRect/>
          </a:stretch>
        </p:blipFill>
        <p:spPr>
          <a:xfrm>
            <a:off x="6207760" y="6214745"/>
            <a:ext cx="179705" cy="179705"/>
          </a:xfrm>
          <a:prstGeom prst="rect">
            <a:avLst/>
          </a:prstGeom>
        </p:spPr>
      </p:pic>
      <p:pic>
        <p:nvPicPr>
          <p:cNvPr id="23" name="Image 10" descr="https://test-kimi-img.moonshot.cn/pub/slides/slides_tmpl/image/25-08-06-16:17:08-d29gv14up1d2ae82kieg.png">    </p:cNvPr>
          <p:cNvPicPr>
            <a:picLocks noChangeAspect="1"/>
          </p:cNvPicPr>
          <p:nvPr/>
        </p:nvPicPr>
        <p:blipFill>
          <a:blip r:embed="rId11"/>
          <a:stretch>
            <a:fillRect/>
          </a:stretch>
        </p:blipFill>
        <p:spPr>
          <a:xfrm>
            <a:off x="6601460" y="6214745"/>
            <a:ext cx="179705" cy="179705"/>
          </a:xfrm>
          <a:prstGeom prst="rect">
            <a:avLst/>
          </a:prstGeom>
        </p:spPr>
      </p:pic>
      <p:pic>
        <p:nvPicPr>
          <p:cNvPr id="24" name="Image 11" descr="https://test-kimi-img.moonshot.cn/pub/slides/slides_tmpl/image/25-08-06-16:17:08-d29gv14up1d2ae82kieg.png">    </p:cNvPr>
          <p:cNvPicPr>
            <a:picLocks noChangeAspect="1"/>
          </p:cNvPicPr>
          <p:nvPr/>
        </p:nvPicPr>
        <p:blipFill>
          <a:blip r:embed="rId12"/>
          <a:stretch>
            <a:fillRect/>
          </a:stretch>
        </p:blipFill>
        <p:spPr>
          <a:xfrm>
            <a:off x="6995160" y="6214745"/>
            <a:ext cx="179705" cy="179705"/>
          </a:xfrm>
          <a:prstGeom prst="rect">
            <a:avLst/>
          </a:prstGeom>
        </p:spPr>
      </p:pic>
      <p:pic>
        <p:nvPicPr>
          <p:cNvPr id="25" name="Image 12" descr="https://test-kimi-img.moonshot.cn/pub/slides/slides_tmpl/image/25-08-06-16:17:03-d29guvsup1d2ae82ki0g.png">    </p:cNvPr>
          <p:cNvPicPr>
            <a:picLocks noChangeAspect="1"/>
          </p:cNvPicPr>
          <p:nvPr/>
        </p:nvPicPr>
        <p:blipFill>
          <a:blip r:embed="rId13"/>
          <a:stretch>
            <a:fillRect/>
          </a:stretch>
        </p:blipFill>
        <p:spPr>
          <a:xfrm>
            <a:off x="680720" y="883285"/>
            <a:ext cx="5943600" cy="88900"/>
          </a:xfrm>
          <a:prstGeom prst="rect">
            <a:avLst/>
          </a:prstGeom>
        </p:spPr>
      </p:pic>
      <p:pic>
        <p:nvPicPr>
          <p:cNvPr id="26" name="Image 13" descr="https://test-kimi-img.moonshot.cn/pub/slides/slides_tmpl/image/25-08-06-16:17:02-d29guvkup1d2ae82khrg.png">    </p:cNvPr>
          <p:cNvPicPr>
            <a:picLocks noChangeAspect="1"/>
          </p:cNvPicPr>
          <p:nvPr/>
        </p:nvPicPr>
        <p:blipFill>
          <a:blip r:embed="rId14"/>
          <a:stretch>
            <a:fillRect/>
          </a:stretch>
        </p:blipFill>
        <p:spPr>
          <a:xfrm>
            <a:off x="11467465" y="6457315"/>
            <a:ext cx="791845" cy="791845"/>
          </a:xfrm>
          <a:prstGeom prst="rect">
            <a:avLst/>
          </a:prstGeom>
        </p:spPr>
      </p:pic>
      <p:pic>
        <p:nvPicPr>
          <p:cNvPr id="27" name="Image 14" descr="https://test-kimi-img.moonshot.cn/pub/slides/slides_tmpl/image/25-08-06-16:17:02-d29guvkup1d2ae82khq0.png">    </p:cNvPr>
          <p:cNvPicPr>
            <a:picLocks noChangeAspect="1"/>
          </p:cNvPicPr>
          <p:nvPr/>
        </p:nvPicPr>
        <p:blipFill>
          <a:blip r:embed="rId15"/>
          <a:stretch>
            <a:fillRect/>
          </a:stretch>
        </p:blipFill>
        <p:spPr>
          <a:xfrm rot="10800000">
            <a:off x="10359390" y="6102350"/>
            <a:ext cx="1542415" cy="773430"/>
          </a:xfrm>
          <a:prstGeom prst="rect">
            <a:avLst/>
          </a:prstGeom>
        </p:spPr>
      </p:pic>
      <p:pic>
        <p:nvPicPr>
          <p:cNvPr id="28" name="Image 15" descr="https://test-kimi-img.moonshot.cn/pub/slides/slides_tmpl/image/25-08-06-16:17:02-d29guvkup1d2ae82khu0.png">    </p:cNvPr>
          <p:cNvPicPr>
            <a:picLocks noChangeAspect="1"/>
          </p:cNvPicPr>
          <p:nvPr/>
        </p:nvPicPr>
        <p:blipFill>
          <a:blip r:embed="rId16"/>
          <a:stretch>
            <a:fillRect/>
          </a:stretch>
        </p:blipFill>
        <p:spPr>
          <a:xfrm rot="19020000">
            <a:off x="10668000" y="517525"/>
            <a:ext cx="515620" cy="515620"/>
          </a:xfrm>
          <a:prstGeom prst="rect">
            <a:avLst/>
          </a:prstGeom>
        </p:spPr>
      </p:pic>
      <p:pic>
        <p:nvPicPr>
          <p:cNvPr id="29" name="Image 16" descr="https://test-kimi-img.moonshot.cn/pub/slides/slides_tmpl/image/25-08-06-16:17:02-d29guvkup1d2ae82khrg.png">    </p:cNvPr>
          <p:cNvPicPr>
            <a:picLocks noChangeAspect="1"/>
          </p:cNvPicPr>
          <p:nvPr/>
        </p:nvPicPr>
        <p:blipFill>
          <a:blip r:embed="rId17">
            <a:alphaModFix amt="80000"/>
          </a:blip>
          <a:stretch>
            <a:fillRect/>
          </a:stretch>
        </p:blipFill>
        <p:spPr>
          <a:xfrm>
            <a:off x="204470" y="4153535"/>
            <a:ext cx="253365" cy="253365"/>
          </a:xfrm>
          <a:prstGeom prst="rect">
            <a:avLst/>
          </a:prstGeom>
        </p:spPr>
      </p:pic>
      <p:pic>
        <p:nvPicPr>
          <p:cNvPr id="30" name="Image 17" descr="https://test-kimi-img.moonshot.cn/pub/slides/slides_tmpl/image/25-08-06-16:17:02-d29guvkup1d2ae82khrg.png">    </p:cNvPr>
          <p:cNvPicPr>
            <a:picLocks noChangeAspect="1"/>
          </p:cNvPicPr>
          <p:nvPr/>
        </p:nvPicPr>
        <p:blipFill>
          <a:blip r:embed="rId18">
            <a:alphaModFix amt="80000"/>
          </a:blip>
          <a:stretch>
            <a:fillRect/>
          </a:stretch>
        </p:blipFill>
        <p:spPr>
          <a:xfrm>
            <a:off x="541020" y="2988945"/>
            <a:ext cx="440055" cy="44005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tg.png">    </p:cNvPr>
          <p:cNvPicPr>
            <a:picLocks noChangeAspect="1"/>
          </p:cNvPicPr>
          <p:nvPr/>
        </p:nvPicPr>
        <p:blipFill>
          <a:blip r:embed="rId1"/>
          <a:stretch>
            <a:fillRect/>
          </a:stretch>
        </p:blipFill>
        <p:spPr>
          <a:xfrm>
            <a:off x="766445" y="4599940"/>
            <a:ext cx="9048750" cy="1452880"/>
          </a:xfrm>
          <a:prstGeom prst="rect">
            <a:avLst/>
          </a:prstGeom>
        </p:spPr>
      </p:pic>
      <p:pic>
        <p:nvPicPr>
          <p:cNvPr id="3" name="Image 1" descr="https://test-kimi-img.moonshot.cn/pub/slides/slides_tmpl/image/25-08-06-16:17:06-d29gv0kup1d2ae82kic0.jpg">    </p:cNvPr>
          <p:cNvPicPr>
            <a:picLocks noChangeAspect="1"/>
          </p:cNvPicPr>
          <p:nvPr/>
        </p:nvPicPr>
        <p:blipFill>
          <a:blip r:embed="rId2"/>
          <a:stretch>
            <a:fillRect/>
          </a:stretch>
        </p:blipFill>
        <p:spPr>
          <a:xfrm flipH="1">
            <a:off x="639445" y="4591685"/>
            <a:ext cx="91440" cy="1452880"/>
          </a:xfrm>
          <a:prstGeom prst="rect">
            <a:avLst/>
          </a:prstGeom>
        </p:spPr>
      </p:pic>
      <p:pic>
        <p:nvPicPr>
          <p:cNvPr id="4" name="Image 2" descr="https://test-kimi-img.moonshot.cn/pub/slides/slides_tmpl/image/25-08-06-16:17:12-d29gv24up1d2ae82kitg.png">    </p:cNvPr>
          <p:cNvPicPr>
            <a:picLocks noChangeAspect="1"/>
          </p:cNvPicPr>
          <p:nvPr/>
        </p:nvPicPr>
        <p:blipFill>
          <a:blip r:embed="rId3"/>
          <a:stretch>
            <a:fillRect/>
          </a:stretch>
        </p:blipFill>
        <p:spPr>
          <a:xfrm>
            <a:off x="766445" y="2940050"/>
            <a:ext cx="9048750" cy="1452880"/>
          </a:xfrm>
          <a:prstGeom prst="rect">
            <a:avLst/>
          </a:prstGeom>
        </p:spPr>
      </p:pic>
      <p:pic>
        <p:nvPicPr>
          <p:cNvPr id="5" name="Image 3" descr="https://test-kimi-img.moonshot.cn/pub/slides/slides_tmpl/image/25-08-06-16:17:06-d29gv0kup1d2ae82kic0.jpg">    </p:cNvPr>
          <p:cNvPicPr>
            <a:picLocks noChangeAspect="1"/>
          </p:cNvPicPr>
          <p:nvPr/>
        </p:nvPicPr>
        <p:blipFill>
          <a:blip r:embed="rId4"/>
          <a:stretch>
            <a:fillRect/>
          </a:stretch>
        </p:blipFill>
        <p:spPr>
          <a:xfrm flipH="1">
            <a:off x="639445" y="2940050"/>
            <a:ext cx="91440" cy="1452880"/>
          </a:xfrm>
          <a:prstGeom prst="rect">
            <a:avLst/>
          </a:prstGeom>
        </p:spPr>
      </p:pic>
      <p:pic>
        <p:nvPicPr>
          <p:cNvPr id="6" name="Image 4" descr="https://test-kimi-img.moonshot.cn/pub/slides/slides_tmpl/image/25-08-06-16:17:12-d29gv24up1d2ae82kitg.png">    </p:cNvPr>
          <p:cNvPicPr>
            <a:picLocks noChangeAspect="1"/>
          </p:cNvPicPr>
          <p:nvPr/>
        </p:nvPicPr>
        <p:blipFill>
          <a:blip r:embed="rId5"/>
          <a:stretch>
            <a:fillRect/>
          </a:stretch>
        </p:blipFill>
        <p:spPr>
          <a:xfrm>
            <a:off x="766445" y="1240155"/>
            <a:ext cx="9048750" cy="1452880"/>
          </a:xfrm>
          <a:prstGeom prst="rect">
            <a:avLst/>
          </a:prstGeom>
        </p:spPr>
      </p:pic>
      <p:sp>
        <p:nvSpPr>
          <p:cNvPr id="7" name="Shape 0"/>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a:ln/>
        </p:spPr>
      </p:sp>
      <p:sp>
        <p:nvSpPr>
          <p:cNvPr id="8" name="Text 1"/>
          <p:cNvSpPr/>
          <p:nvPr/>
        </p:nvSpPr>
        <p:spPr>
          <a:xfrm>
            <a:off x="6291731" y="8722360"/>
            <a:ext cx="287989" cy="698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9" name="Text 2"/>
          <p:cNvSpPr/>
          <p:nvPr/>
        </p:nvSpPr>
        <p:spPr>
          <a:xfrm>
            <a:off x="905510" y="1734185"/>
            <a:ext cx="8798560"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我国老龄化进程加速，预计2030年养老产业规模将达22万亿元。智慧养老系统开发、老年健康管理、康复辅具设计等领域需求旺盛，为相关专业毕业生提供了广阔的就业空间。</a:t>
            </a:r>
            <a:endParaRPr lang="en-US" sz="1600" dirty="0"/>
          </a:p>
        </p:txBody>
      </p:sp>
      <p:sp>
        <p:nvSpPr>
          <p:cNvPr id="10" name="Text 3"/>
          <p:cNvSpPr/>
          <p:nvPr/>
        </p:nvSpPr>
        <p:spPr>
          <a:xfrm>
            <a:off x="853440" y="1357630"/>
            <a:ext cx="693420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7E11"/>
                </a:solidFill>
                <a:latin typeface="MiSans" pitchFamily="34" charset="0"/>
                <a:ea typeface="MiSans" pitchFamily="34" charset="-122"/>
                <a:cs typeface="MiSans" pitchFamily="34" charset="-120"/>
              </a:rPr>
              <a:t>老龄化进程加速</a:t>
            </a:r>
            <a:endParaRPr lang="en-US" sz="1600" dirty="0"/>
          </a:p>
        </p:txBody>
      </p:sp>
      <p:sp>
        <p:nvSpPr>
          <p:cNvPr id="11" name="Text 4"/>
          <p:cNvSpPr/>
          <p:nvPr/>
        </p:nvSpPr>
        <p:spPr>
          <a:xfrm>
            <a:off x="905510" y="3385820"/>
            <a:ext cx="8798560"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三孩政策的推进使得育儿经济成为极具潜力的赛道。托育服务标准化、儿童智能教育产品开发、亲子文旅融合等方向快速发展，为从业者带来了新的职业机会。</a:t>
            </a:r>
            <a:endParaRPr lang="en-US" sz="1600" dirty="0"/>
          </a:p>
        </p:txBody>
      </p:sp>
      <p:sp>
        <p:nvSpPr>
          <p:cNvPr id="12" name="Text 5"/>
          <p:cNvSpPr/>
          <p:nvPr/>
        </p:nvSpPr>
        <p:spPr>
          <a:xfrm>
            <a:off x="853440" y="3009265"/>
            <a:ext cx="693420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7E11"/>
                </a:solidFill>
                <a:latin typeface="MiSans" pitchFamily="34" charset="0"/>
                <a:ea typeface="MiSans" pitchFamily="34" charset="-122"/>
                <a:cs typeface="MiSans" pitchFamily="34" charset="-120"/>
              </a:rPr>
              <a:t>三孩政策推进</a:t>
            </a:r>
            <a:endParaRPr lang="en-US" sz="1600" dirty="0"/>
          </a:p>
        </p:txBody>
      </p:sp>
      <p:sp>
        <p:nvSpPr>
          <p:cNvPr id="13" name="Text 6"/>
          <p:cNvSpPr/>
          <p:nvPr/>
        </p:nvSpPr>
        <p:spPr>
          <a:xfrm>
            <a:off x="905510" y="5029200"/>
            <a:ext cx="8798560"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银发经济与育儿经济相关职业不仅就业稳定性高，更契合社会责任与个人价值的双重实现。从业者可以在为社会提供服务的同时，实现自身的职业发展。</a:t>
            </a:r>
            <a:endParaRPr lang="en-US" sz="1600" dirty="0"/>
          </a:p>
        </p:txBody>
      </p:sp>
      <p:sp>
        <p:nvSpPr>
          <p:cNvPr id="14" name="Text 7"/>
          <p:cNvSpPr/>
          <p:nvPr/>
        </p:nvSpPr>
        <p:spPr>
          <a:xfrm>
            <a:off x="853440" y="4652645"/>
            <a:ext cx="6934200" cy="276225"/>
          </a:xfrm>
          <a:prstGeom prst="rect">
            <a:avLst/>
          </a:prstGeom>
          <a:noFill/>
          <a:ln/>
        </p:spPr>
        <p:txBody>
          <a:bodyPr wrap="square" lIns="91440" tIns="45720" rIns="91440" bIns="45720" rtlCol="0" anchor="t">
            <a:spAutoFit/>
          </a:bodyPr>
          <a:lstStyle/>
          <a:p>
            <a:pPr algn="just" indent="0" marL="0">
              <a:lnSpc>
                <a:spcPct val="100000"/>
              </a:lnSpc>
              <a:buNone/>
            </a:pPr>
            <a:r>
              <a:rPr lang="en-US" sz="1800" dirty="0">
                <a:solidFill>
                  <a:srgbClr val="157E11"/>
                </a:solidFill>
                <a:latin typeface="MiSans" pitchFamily="34" charset="0"/>
                <a:ea typeface="MiSans" pitchFamily="34" charset="-122"/>
                <a:cs typeface="MiSans" pitchFamily="34" charset="-120"/>
              </a:rPr>
              <a:t>职业的稳定性与社会价值</a:t>
            </a:r>
            <a:endParaRPr lang="en-US" sz="1600" dirty="0"/>
          </a:p>
        </p:txBody>
      </p:sp>
      <p:sp>
        <p:nvSpPr>
          <p:cNvPr id="15" name="Text 8"/>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人口结构催生银发育儿经济</a:t>
            </a:r>
            <a:endParaRPr lang="en-US" sz="1600" dirty="0"/>
          </a:p>
        </p:txBody>
      </p:sp>
      <p:pic>
        <p:nvPicPr>
          <p:cNvPr id="16" name="Image 5" descr="https://test-kimi-img.moonshot.cn/pub/slides/slides_tmpl/image/25-08-06-16:17:06-d29gv0kup1d2ae82kic0.jpg">    </p:cNvPr>
          <p:cNvPicPr>
            <a:picLocks noChangeAspect="1"/>
          </p:cNvPicPr>
          <p:nvPr/>
        </p:nvPicPr>
        <p:blipFill>
          <a:blip r:embed="rId6"/>
          <a:stretch>
            <a:fillRect/>
          </a:stretch>
        </p:blipFill>
        <p:spPr>
          <a:xfrm flipH="1">
            <a:off x="639445" y="1240155"/>
            <a:ext cx="91440" cy="1452880"/>
          </a:xfrm>
          <a:prstGeom prst="rect">
            <a:avLst/>
          </a:prstGeom>
        </p:spPr>
      </p:pic>
      <p:pic>
        <p:nvPicPr>
          <p:cNvPr id="17" name="Image 6" descr="https://test-kimi-img.moonshot.cn/pub/slides/slides_tmpl/image/25-08-06-16:17:02-d29guvkup1d2ae82khq0.png">    </p:cNvPr>
          <p:cNvPicPr>
            <a:picLocks noChangeAspect="1"/>
          </p:cNvPicPr>
          <p:nvPr/>
        </p:nvPicPr>
        <p:blipFill>
          <a:blip r:embed="rId7"/>
          <a:stretch>
            <a:fillRect/>
          </a:stretch>
        </p:blipFill>
        <p:spPr>
          <a:xfrm rot="16200000">
            <a:off x="-284480" y="275590"/>
            <a:ext cx="1076325" cy="539750"/>
          </a:xfrm>
          <a:prstGeom prst="rect">
            <a:avLst/>
          </a:prstGeom>
        </p:spPr>
      </p:pic>
      <p:pic>
        <p:nvPicPr>
          <p:cNvPr id="18" name="Image 7" descr="https://test-kimi-img.moonshot.cn/pub/slides/slides_tmpl/image/25-08-06-16:17:02-d29guvkup1d2ae82khrg.png">    </p:cNvPr>
          <p:cNvPicPr>
            <a:picLocks noChangeAspect="1"/>
          </p:cNvPicPr>
          <p:nvPr/>
        </p:nvPicPr>
        <p:blipFill>
          <a:blip r:embed="rId8">
            <a:alphaModFix amt="80000"/>
          </a:blip>
          <a:stretch>
            <a:fillRect/>
          </a:stretch>
        </p:blipFill>
        <p:spPr>
          <a:xfrm>
            <a:off x="204470" y="-62865"/>
            <a:ext cx="386080" cy="386080"/>
          </a:xfrm>
          <a:prstGeom prst="rect">
            <a:avLst/>
          </a:prstGeom>
        </p:spPr>
      </p:pic>
      <p:pic>
        <p:nvPicPr>
          <p:cNvPr id="19" name="Image 8" descr="https://test-kimi-img.moonshot.cn/pub/slides/slides_tmpl/image/25-08-06-16:17:12-d29gv24up1d2ae82kiu0.png">    </p:cNvPr>
          <p:cNvPicPr>
            <a:picLocks noChangeAspect="1"/>
          </p:cNvPicPr>
          <p:nvPr/>
        </p:nvPicPr>
        <p:blipFill>
          <a:blip r:embed="rId9"/>
          <a:stretch>
            <a:fillRect/>
          </a:stretch>
        </p:blipFill>
        <p:spPr>
          <a:xfrm>
            <a:off x="10083800" y="0"/>
            <a:ext cx="2014220" cy="6858000"/>
          </a:xfrm>
          <a:prstGeom prst="rect">
            <a:avLst/>
          </a:prstGeom>
        </p:spPr>
      </p:pic>
      <p:pic>
        <p:nvPicPr>
          <p:cNvPr id="20" name="Image 9" descr="https://test-kimi-img.moonshot.cn/pub/slides/slides_tmpl/image/25-08-06-16:17:02-d29guvkup1d2ae82khtg.png">    </p:cNvPr>
          <p:cNvPicPr>
            <a:picLocks noChangeAspect="1"/>
          </p:cNvPicPr>
          <p:nvPr/>
        </p:nvPicPr>
        <p:blipFill>
          <a:blip r:embed="rId10"/>
          <a:stretch>
            <a:fillRect/>
          </a:stretch>
        </p:blipFill>
        <p:spPr>
          <a:xfrm>
            <a:off x="10177780" y="5336540"/>
            <a:ext cx="2014220" cy="152146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7g.png">    </p:cNvPr>
          <p:cNvPicPr>
            <a:picLocks noChangeAspect="1"/>
          </p:cNvPicPr>
          <p:nvPr/>
        </p:nvPicPr>
        <p:blipFill>
          <a:blip r:embed="rId1"/>
          <a:stretch>
            <a:fillRect/>
          </a:stretch>
        </p:blipFill>
        <p:spPr>
          <a:xfrm>
            <a:off x="2453005" y="6285865"/>
            <a:ext cx="7286625" cy="117475"/>
          </a:xfrm>
          <a:prstGeom prst="rect">
            <a:avLst/>
          </a:prstGeom>
        </p:spPr>
      </p:pic>
      <p:pic>
        <p:nvPicPr>
          <p:cNvPr id="3" name="Image 1" descr="https://test-kimi-img.moonshot.cn/pub/slides/slides_tmpl/image/25-08-06-16:17:03-d29guvsup1d2ae82ki1g.jpg">    </p:cNvPr>
          <p:cNvPicPr>
            <a:picLocks noChangeAspect="1"/>
          </p:cNvPicPr>
          <p:nvPr/>
        </p:nvPicPr>
        <p:blipFill>
          <a:blip r:embed="rId2"/>
          <a:stretch>
            <a:fillRect/>
          </a:stretch>
        </p:blipFill>
        <p:spPr>
          <a:xfrm>
            <a:off x="0" y="230505"/>
            <a:ext cx="12191365" cy="541020"/>
          </a:xfrm>
          <a:prstGeom prst="rect">
            <a:avLst/>
          </a:prstGeom>
        </p:spPr>
      </p:pic>
      <p:pic>
        <p:nvPicPr>
          <p:cNvPr id="4" name="Image 2" descr="https://test-kimi-img.moonshot.cn/pub/slides/slides_tmpl/image/25-08-06-16:17:02-d29guvkup1d2ae82khq0.png">    </p:cNvPr>
          <p:cNvPicPr>
            <a:picLocks noChangeAspect="1"/>
          </p:cNvPicPr>
          <p:nvPr/>
        </p:nvPicPr>
        <p:blipFill>
          <a:blip r:embed="rId3"/>
          <a:stretch>
            <a:fillRect/>
          </a:stretch>
        </p:blipFill>
        <p:spPr>
          <a:xfrm flipH="1" rot="16200000">
            <a:off x="-235585" y="226060"/>
            <a:ext cx="944880" cy="473710"/>
          </a:xfrm>
          <a:prstGeom prst="rect">
            <a:avLst/>
          </a:prstGeom>
        </p:spPr>
      </p:pic>
      <p:pic>
        <p:nvPicPr>
          <p:cNvPr id="5" name="Image 3" descr="https://test-kimi-img.moonshot.cn/pub/slides/slides_tmpl/image/25-08-06-16:17:12-d29gv24up1d2ae82kim0.png">    </p:cNvPr>
          <p:cNvPicPr>
            <a:picLocks noChangeAspect="1"/>
          </p:cNvPicPr>
          <p:nvPr/>
        </p:nvPicPr>
        <p:blipFill>
          <a:blip r:embed="rId4"/>
          <a:stretch>
            <a:fillRect/>
          </a:stretch>
        </p:blipFill>
        <p:spPr>
          <a:xfrm flipH="1">
            <a:off x="106680" y="1621155"/>
            <a:ext cx="5991225" cy="4051300"/>
          </a:xfrm>
          <a:prstGeom prst="rect">
            <a:avLst/>
          </a:prstGeom>
        </p:spPr>
      </p:pic>
      <p:pic>
        <p:nvPicPr>
          <p:cNvPr id="6" name="Image 4" descr="https://test-kimi-img.moonshot.cn/pub/slides/slides_tmpl/image/25-08-06-16:17:12-d29gv24up1d2ae82kim0.png">    </p:cNvPr>
          <p:cNvPicPr>
            <a:picLocks noChangeAspect="1"/>
          </p:cNvPicPr>
          <p:nvPr/>
        </p:nvPicPr>
        <p:blipFill>
          <a:blip r:embed="rId5"/>
          <a:stretch>
            <a:fillRect/>
          </a:stretch>
        </p:blipFill>
        <p:spPr>
          <a:xfrm>
            <a:off x="6076315" y="1619885"/>
            <a:ext cx="5991225" cy="4051300"/>
          </a:xfrm>
          <a:prstGeom prst="rect">
            <a:avLst/>
          </a:prstGeom>
        </p:spPr>
      </p:pic>
      <p:sp>
        <p:nvSpPr>
          <p:cNvPr id="7" name="Text 0"/>
          <p:cNvSpPr/>
          <p:nvPr/>
        </p:nvSpPr>
        <p:spPr>
          <a:xfrm>
            <a:off x="611505" y="3158490"/>
            <a:ext cx="4860290" cy="21336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1A2E35"/>
                </a:solidFill>
                <a:latin typeface="MiSans" pitchFamily="34" charset="0"/>
                <a:ea typeface="MiSans" pitchFamily="34" charset="-122"/>
                <a:cs typeface="MiSans" pitchFamily="34" charset="-120"/>
              </a:rPr>
              <a:t>RCEP协议推动亚太地区贸易自由化，催生了跨境电商、国际物流、多语种商务谈判等职业需求。国内“一带一路”沿线省份加速布局特色产业，如新疆依托中欧班列发展跨境商贸，云南围绕面向南亚东南亚辐射中心建设，催生了小语种外贸专员、跨境电商运营等特色岗位。</a:t>
            </a:r>
            <a:endParaRPr lang="en-US" sz="1600" dirty="0"/>
          </a:p>
        </p:txBody>
      </p:sp>
      <p:sp>
        <p:nvSpPr>
          <p:cNvPr id="8" name="Text 1"/>
          <p:cNvSpPr/>
          <p:nvPr/>
        </p:nvSpPr>
        <p:spPr>
          <a:xfrm>
            <a:off x="611505" y="1904365"/>
            <a:ext cx="4860925" cy="829945"/>
          </a:xfrm>
          <a:prstGeom prst="rect">
            <a:avLst/>
          </a:prstGeom>
          <a:noFill/>
          <a:ln/>
        </p:spPr>
        <p:txBody>
          <a:bodyPr wrap="square" lIns="91440" tIns="45720" rIns="91440" bIns="45720" rtlCol="0" anchor="ctr"/>
          <a:lstStyle/>
          <a:p>
            <a:pPr algn="just" indent="0" marL="0">
              <a:lnSpc>
                <a:spcPct val="100000"/>
              </a:lnSpc>
              <a:buNone/>
            </a:pPr>
            <a:r>
              <a:rPr lang="en-US" sz="2400" dirty="0">
                <a:solidFill>
                  <a:srgbClr val="FFFFFF"/>
                </a:solidFill>
                <a:latin typeface="MiSans" pitchFamily="34" charset="0"/>
                <a:ea typeface="MiSans" pitchFamily="34" charset="-122"/>
                <a:cs typeface="MiSans" pitchFamily="34" charset="-120"/>
              </a:rPr>
              <a:t>RCEP与一带一路</a:t>
            </a:r>
            <a:endParaRPr lang="en-US" sz="1600" dirty="0"/>
          </a:p>
        </p:txBody>
      </p:sp>
      <p:sp>
        <p:nvSpPr>
          <p:cNvPr id="9" name="Shape 2"/>
          <p:cNvSpPr/>
          <p:nvPr/>
        </p:nvSpPr>
        <p:spPr>
          <a:xfrm>
            <a:off x="710565" y="2768600"/>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10" name="Text 3"/>
          <p:cNvSpPr/>
          <p:nvPr/>
        </p:nvSpPr>
        <p:spPr>
          <a:xfrm>
            <a:off x="710565" y="2768600"/>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1" name="Text 4"/>
          <p:cNvSpPr/>
          <p:nvPr/>
        </p:nvSpPr>
        <p:spPr>
          <a:xfrm>
            <a:off x="6707505" y="3158490"/>
            <a:ext cx="4860290" cy="1422400"/>
          </a:xfrm>
          <a:prstGeom prst="rect">
            <a:avLst/>
          </a:prstGeom>
          <a:noFill/>
          <a:ln/>
        </p:spPr>
        <p:txBody>
          <a:bodyPr wrap="square" lIns="91440" tIns="45720" rIns="91440" bIns="45720" rtlCol="0" anchor="ctr">
            <a:spAutoFit/>
          </a:bodyPr>
          <a:lstStyle/>
          <a:p>
            <a:pPr algn="r" indent="0" marL="0">
              <a:lnSpc>
                <a:spcPct val="130000"/>
              </a:lnSpc>
              <a:buNone/>
            </a:pPr>
            <a:r>
              <a:rPr lang="en-US" sz="1800" dirty="0">
                <a:solidFill>
                  <a:srgbClr val="1A2E35"/>
                </a:solidFill>
                <a:latin typeface="MiSans" pitchFamily="34" charset="0"/>
                <a:ea typeface="MiSans" pitchFamily="34" charset="-122"/>
                <a:cs typeface="MiSans" pitchFamily="34" charset="-120"/>
              </a:rPr>
              <a:t>地方政府推动“专精特新”企业培育，区域性特色产业集群如浙江义乌小商品数字化升级、佛山陶瓷智能制造等为高职生提供了贴近产业一线的就业机会。</a:t>
            </a:r>
            <a:endParaRPr lang="en-US" sz="1600" dirty="0"/>
          </a:p>
        </p:txBody>
      </p:sp>
      <p:sp>
        <p:nvSpPr>
          <p:cNvPr id="12" name="Text 5"/>
          <p:cNvSpPr/>
          <p:nvPr/>
        </p:nvSpPr>
        <p:spPr>
          <a:xfrm>
            <a:off x="6680835" y="1828165"/>
            <a:ext cx="4860925" cy="829945"/>
          </a:xfrm>
          <a:prstGeom prst="rect">
            <a:avLst/>
          </a:prstGeom>
          <a:noFill/>
          <a:ln/>
        </p:spPr>
        <p:txBody>
          <a:bodyPr wrap="square" lIns="91440" tIns="45720" rIns="91440" bIns="45720" rtlCol="0" anchor="ctr"/>
          <a:lstStyle/>
          <a:p>
            <a:pPr algn="l" indent="0" marL="0">
              <a:lnSpc>
                <a:spcPct val="100000"/>
              </a:lnSpc>
              <a:buNone/>
            </a:pPr>
            <a:r>
              <a:rPr lang="en-US" sz="2400" dirty="0">
                <a:solidFill>
                  <a:srgbClr val="FFFFFF"/>
                </a:solidFill>
                <a:latin typeface="MiSans" pitchFamily="34" charset="0"/>
                <a:ea typeface="MiSans" pitchFamily="34" charset="-122"/>
                <a:cs typeface="MiSans" pitchFamily="34" charset="-120"/>
              </a:rPr>
              <a:t>专精特新企业培育</a:t>
            </a:r>
            <a:endParaRPr lang="en-US" sz="1600" dirty="0"/>
          </a:p>
        </p:txBody>
      </p:sp>
      <p:sp>
        <p:nvSpPr>
          <p:cNvPr id="13" name="Shape 6"/>
          <p:cNvSpPr/>
          <p:nvPr/>
        </p:nvSpPr>
        <p:spPr>
          <a:xfrm flipH="1">
            <a:off x="6548755" y="2759710"/>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14" name="Text 7"/>
          <p:cNvSpPr/>
          <p:nvPr/>
        </p:nvSpPr>
        <p:spPr>
          <a:xfrm>
            <a:off x="6548755" y="2759710"/>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5" name="Text 8"/>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全球化重构区域特色岗位</a:t>
            </a:r>
            <a:endParaRPr lang="en-US" sz="1600" dirty="0"/>
          </a:p>
        </p:txBody>
      </p:sp>
      <p:pic>
        <p:nvPicPr>
          <p:cNvPr id="16" name="Image 5" descr="https://test-kimi-img.moonshot.cn/pub/slides/slides_tmpl/image/25-08-06-16:17:08-d29gv14up1d2ae82kieg.png">    </p:cNvPr>
          <p:cNvPicPr>
            <a:picLocks noChangeAspect="1"/>
          </p:cNvPicPr>
          <p:nvPr/>
        </p:nvPicPr>
        <p:blipFill>
          <a:blip r:embed="rId6"/>
          <a:stretch>
            <a:fillRect/>
          </a:stretch>
        </p:blipFill>
        <p:spPr>
          <a:xfrm>
            <a:off x="10051415" y="6223635"/>
            <a:ext cx="179705" cy="179705"/>
          </a:xfrm>
          <a:prstGeom prst="rect">
            <a:avLst/>
          </a:prstGeom>
        </p:spPr>
      </p:pic>
      <p:pic>
        <p:nvPicPr>
          <p:cNvPr id="17" name="Image 6" descr="https://test-kimi-img.moonshot.cn/pub/slides/slides_tmpl/image/25-08-06-16:17:08-d29gv14up1d2ae82kieg.png">    </p:cNvPr>
          <p:cNvPicPr>
            <a:picLocks noChangeAspect="1"/>
          </p:cNvPicPr>
          <p:nvPr/>
        </p:nvPicPr>
        <p:blipFill>
          <a:blip r:embed="rId7"/>
          <a:stretch>
            <a:fillRect/>
          </a:stretch>
        </p:blipFill>
        <p:spPr>
          <a:xfrm>
            <a:off x="10445115" y="6223635"/>
            <a:ext cx="179705" cy="179705"/>
          </a:xfrm>
          <a:prstGeom prst="rect">
            <a:avLst/>
          </a:prstGeom>
        </p:spPr>
      </p:pic>
      <p:pic>
        <p:nvPicPr>
          <p:cNvPr id="18" name="Image 7" descr="https://test-kimi-img.moonshot.cn/pub/slides/slides_tmpl/image/25-08-06-16:17:08-d29gv14up1d2ae82kieg.png">    </p:cNvPr>
          <p:cNvPicPr>
            <a:picLocks noChangeAspect="1"/>
          </p:cNvPicPr>
          <p:nvPr/>
        </p:nvPicPr>
        <p:blipFill>
          <a:blip r:embed="rId8"/>
          <a:stretch>
            <a:fillRect/>
          </a:stretch>
        </p:blipFill>
        <p:spPr>
          <a:xfrm>
            <a:off x="10838815" y="6223635"/>
            <a:ext cx="179705" cy="179705"/>
          </a:xfrm>
          <a:prstGeom prst="rect">
            <a:avLst/>
          </a:prstGeom>
        </p:spPr>
      </p:pic>
      <p:pic>
        <p:nvPicPr>
          <p:cNvPr id="19" name="Image 8" descr="https://test-kimi-img.moonshot.cn/pub/slides/slides_tmpl/image/25-08-06-16:17:08-d29gv14up1d2ae82kieg.png">    </p:cNvPr>
          <p:cNvPicPr>
            <a:picLocks noChangeAspect="1"/>
          </p:cNvPicPr>
          <p:nvPr/>
        </p:nvPicPr>
        <p:blipFill>
          <a:blip r:embed="rId9"/>
          <a:stretch>
            <a:fillRect/>
          </a:stretch>
        </p:blipFill>
        <p:spPr>
          <a:xfrm>
            <a:off x="1269365" y="6223635"/>
            <a:ext cx="179705" cy="179705"/>
          </a:xfrm>
          <a:prstGeom prst="rect">
            <a:avLst/>
          </a:prstGeom>
        </p:spPr>
      </p:pic>
      <p:pic>
        <p:nvPicPr>
          <p:cNvPr id="20" name="Image 9" descr="https://test-kimi-img.moonshot.cn/pub/slides/slides_tmpl/image/25-08-06-16:17:08-d29gv14up1d2ae82kieg.png">    </p:cNvPr>
          <p:cNvPicPr>
            <a:picLocks noChangeAspect="1"/>
          </p:cNvPicPr>
          <p:nvPr/>
        </p:nvPicPr>
        <p:blipFill>
          <a:blip r:embed="rId10"/>
          <a:stretch>
            <a:fillRect/>
          </a:stretch>
        </p:blipFill>
        <p:spPr>
          <a:xfrm>
            <a:off x="1663065" y="6223635"/>
            <a:ext cx="179705" cy="179705"/>
          </a:xfrm>
          <a:prstGeom prst="rect">
            <a:avLst/>
          </a:prstGeom>
        </p:spPr>
      </p:pic>
      <p:pic>
        <p:nvPicPr>
          <p:cNvPr id="21" name="Image 10" descr="https://test-kimi-img.moonshot.cn/pub/slides/slides_tmpl/image/25-08-06-16:17:08-d29gv14up1d2ae82kieg.png">    </p:cNvPr>
          <p:cNvPicPr>
            <a:picLocks noChangeAspect="1"/>
          </p:cNvPicPr>
          <p:nvPr/>
        </p:nvPicPr>
        <p:blipFill>
          <a:blip r:embed="rId11"/>
          <a:stretch>
            <a:fillRect/>
          </a:stretch>
        </p:blipFill>
        <p:spPr>
          <a:xfrm>
            <a:off x="2056765" y="6223635"/>
            <a:ext cx="179705" cy="17970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h0.png">    </p:cNvPr>
          <p:cNvPicPr>
            <a:picLocks noChangeAspect="1"/>
          </p:cNvPicPr>
          <p:nvPr/>
        </p:nvPicPr>
        <p:blipFill>
          <a:blip r:embed="rId1"/>
          <a:stretch>
            <a:fillRect/>
          </a:stretch>
        </p:blipFill>
        <p:spPr>
          <a:xfrm>
            <a:off x="6299200" y="1595120"/>
            <a:ext cx="5284470" cy="4522470"/>
          </a:xfrm>
          <a:prstGeom prst="rect">
            <a:avLst/>
          </a:prstGeom>
        </p:spPr>
      </p:pic>
      <p:pic>
        <p:nvPicPr>
          <p:cNvPr id="3" name="Image 1" descr="https://test-kimi-img.moonshot.cn/pub/slides/slides_tmpl/image/25-08-06-16:17:11-d29gv1sup1d2ae82kihg.png">    </p:cNvPr>
          <p:cNvPicPr>
            <a:picLocks noChangeAspect="1"/>
          </p:cNvPicPr>
          <p:nvPr/>
        </p:nvPicPr>
        <p:blipFill>
          <a:blip r:embed="rId2"/>
          <a:stretch>
            <a:fillRect/>
          </a:stretch>
        </p:blipFill>
        <p:spPr>
          <a:xfrm>
            <a:off x="535940" y="1595120"/>
            <a:ext cx="5283200" cy="4521835"/>
          </a:xfrm>
          <a:prstGeom prst="rect">
            <a:avLst/>
          </a:prstGeom>
        </p:spPr>
      </p:pic>
      <p:sp>
        <p:nvSpPr>
          <p:cNvPr id="4" name="Text 0"/>
          <p:cNvSpPr/>
          <p:nvPr/>
        </p:nvSpPr>
        <p:spPr>
          <a:xfrm>
            <a:off x="1080310" y="2894306"/>
            <a:ext cx="4215624" cy="1778000"/>
          </a:xfrm>
          <a:prstGeom prst="rect">
            <a:avLst/>
          </a:prstGeom>
          <a:noFill/>
          <a:ln/>
        </p:spPr>
        <p:txBody>
          <a:bodyPr wrap="square" lIns="91440" tIns="45720" rIns="91440" bIns="45720" rtlCol="0" anchor="t">
            <a:spAutoFit/>
          </a:bodyPr>
          <a:lstStyle/>
          <a:p>
            <a:pPr algn="just" indent="0" marL="0">
              <a:lnSpc>
                <a:spcPct val="120000"/>
              </a:lnSpc>
              <a:buNone/>
            </a:pPr>
            <a:r>
              <a:rPr lang="en-US" sz="2000" dirty="0">
                <a:solidFill>
                  <a:srgbClr val="000000"/>
                </a:solidFill>
                <a:latin typeface="MiSans" pitchFamily="34" charset="0"/>
                <a:ea typeface="MiSans" pitchFamily="34" charset="-122"/>
                <a:cs typeface="MiSans" pitchFamily="34" charset="-120"/>
              </a:rPr>
              <a:t>量子计算工程师、基因编辑技术员等职业将随着科技的不断进步而涌现。这些职业不仅需要深厚的专业知识，还需要具备创新思维和解决问题的能力。</a:t>
            </a:r>
            <a:endParaRPr lang="en-US" sz="1600" dirty="0"/>
          </a:p>
        </p:txBody>
      </p:sp>
      <p:sp>
        <p:nvSpPr>
          <p:cNvPr id="5" name="Text 1"/>
          <p:cNvSpPr/>
          <p:nvPr/>
        </p:nvSpPr>
        <p:spPr>
          <a:xfrm>
            <a:off x="1044961" y="1958629"/>
            <a:ext cx="4285712" cy="425450"/>
          </a:xfrm>
          <a:prstGeom prst="rect">
            <a:avLst/>
          </a:prstGeom>
          <a:noFill/>
          <a:ln/>
        </p:spPr>
        <p:txBody>
          <a:bodyPr wrap="square" lIns="91440" tIns="45720" rIns="91440" bIns="45720" rtlCol="0" anchor="t">
            <a:spAutoFit/>
          </a:bodyPr>
          <a:lstStyle/>
          <a:p>
            <a:pPr algn="just" indent="0" marL="0">
              <a:lnSpc>
                <a:spcPct val="100000"/>
              </a:lnSpc>
              <a:buNone/>
            </a:pPr>
            <a:r>
              <a:rPr lang="en-US" sz="2800" dirty="0">
                <a:solidFill>
                  <a:srgbClr val="158011"/>
                </a:solidFill>
                <a:latin typeface="MiSans" pitchFamily="34" charset="0"/>
                <a:ea typeface="MiSans" pitchFamily="34" charset="-122"/>
                <a:cs typeface="MiSans" pitchFamily="34" charset="-120"/>
              </a:rPr>
              <a:t>科技变革催生的未来职业</a:t>
            </a:r>
            <a:endParaRPr lang="en-US" sz="1600" dirty="0"/>
          </a:p>
        </p:txBody>
      </p:sp>
      <p:sp>
        <p:nvSpPr>
          <p:cNvPr id="6" name="Text 2"/>
          <p:cNvSpPr/>
          <p:nvPr/>
        </p:nvSpPr>
        <p:spPr>
          <a:xfrm>
            <a:off x="6799472" y="2894306"/>
            <a:ext cx="4215624" cy="1778000"/>
          </a:xfrm>
          <a:prstGeom prst="rect">
            <a:avLst/>
          </a:prstGeom>
          <a:noFill/>
          <a:ln/>
        </p:spPr>
        <p:txBody>
          <a:bodyPr wrap="square" lIns="91440" tIns="45720" rIns="91440" bIns="45720" rtlCol="0" anchor="t">
            <a:spAutoFit/>
          </a:bodyPr>
          <a:lstStyle/>
          <a:p>
            <a:pPr algn="just" indent="0" marL="0">
              <a:lnSpc>
                <a:spcPct val="120000"/>
              </a:lnSpc>
              <a:buNone/>
            </a:pPr>
            <a:r>
              <a:rPr lang="en-US" sz="2000" dirty="0">
                <a:solidFill>
                  <a:srgbClr val="FFFFFF"/>
                </a:solidFill>
                <a:latin typeface="MiSans" pitchFamily="34" charset="0"/>
                <a:ea typeface="MiSans" pitchFamily="34" charset="-122"/>
                <a:cs typeface="MiSans" pitchFamily="34" charset="-120"/>
              </a:rPr>
              <a:t>随着社会的变迁，虚拟世界建筑师、老年用品设计师等职业也将成为未来的发展方向。这些职业将更加关注人们的生活需求和社会价值，为社会的发展做出贡献。</a:t>
            </a:r>
            <a:endParaRPr lang="en-US" sz="1600" dirty="0"/>
          </a:p>
        </p:txBody>
      </p:sp>
      <p:sp>
        <p:nvSpPr>
          <p:cNvPr id="7" name="Text 3"/>
          <p:cNvSpPr/>
          <p:nvPr/>
        </p:nvSpPr>
        <p:spPr>
          <a:xfrm>
            <a:off x="6729384" y="1958629"/>
            <a:ext cx="4285712" cy="425450"/>
          </a:xfrm>
          <a:prstGeom prst="rect">
            <a:avLst/>
          </a:prstGeom>
          <a:noFill/>
          <a:ln/>
        </p:spPr>
        <p:txBody>
          <a:bodyPr wrap="square" lIns="91440" tIns="45720" rIns="91440" bIns="45720" rtlCol="0" anchor="t">
            <a:spAutoFit/>
          </a:bodyPr>
          <a:lstStyle/>
          <a:p>
            <a:pPr algn="r" indent="0" marL="0">
              <a:lnSpc>
                <a:spcPct val="100000"/>
              </a:lnSpc>
              <a:buNone/>
            </a:pPr>
            <a:r>
              <a:rPr lang="en-US" sz="2800" dirty="0">
                <a:solidFill>
                  <a:srgbClr val="FFFFFF"/>
                </a:solidFill>
                <a:latin typeface="MiSans" pitchFamily="34" charset="0"/>
                <a:ea typeface="MiSans" pitchFamily="34" charset="-122"/>
                <a:cs typeface="MiSans" pitchFamily="34" charset="-120"/>
              </a:rPr>
              <a:t>社会变迁孕育的未来职业</a:t>
            </a:r>
            <a:endParaRPr lang="en-US" sz="1600" dirty="0"/>
          </a:p>
        </p:txBody>
      </p:sp>
      <p:sp>
        <p:nvSpPr>
          <p:cNvPr id="8" name="Text 4"/>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未来职业科技社会双轮驱动</a:t>
            </a:r>
            <a:endParaRPr lang="en-US" sz="1600" dirty="0"/>
          </a:p>
        </p:txBody>
      </p:sp>
      <p:pic>
        <p:nvPicPr>
          <p:cNvPr id="9" name="Image 2" descr="https://test-kimi-img.moonshot.cn/pub/slides/slides_tmpl/image/25-08-06-16:17:02-d29guvkup1d2ae82khtg.png">    </p:cNvPr>
          <p:cNvPicPr>
            <a:picLocks noChangeAspect="1"/>
          </p:cNvPicPr>
          <p:nvPr/>
        </p:nvPicPr>
        <p:blipFill>
          <a:blip r:embed="rId3"/>
          <a:stretch>
            <a:fillRect/>
          </a:stretch>
        </p:blipFill>
        <p:spPr>
          <a:xfrm>
            <a:off x="11146790" y="6005195"/>
            <a:ext cx="1129030" cy="852805"/>
          </a:xfrm>
          <a:prstGeom prst="rect">
            <a:avLst/>
          </a:prstGeom>
        </p:spPr>
      </p:pic>
      <p:pic>
        <p:nvPicPr>
          <p:cNvPr id="10" name="Image 3" descr="https://test-kimi-img.moonshot.cn/pub/slides/slides_tmpl/image/25-08-06-16:17:02-d29guvkup1d2ae82khq0.png">    </p:cNvPr>
          <p:cNvPicPr>
            <a:picLocks noChangeAspect="1"/>
          </p:cNvPicPr>
          <p:nvPr/>
        </p:nvPicPr>
        <p:blipFill>
          <a:blip r:embed="rId4"/>
          <a:stretch>
            <a:fillRect/>
          </a:stretch>
        </p:blipFill>
        <p:spPr>
          <a:xfrm rot="16200000">
            <a:off x="-240030" y="4361815"/>
            <a:ext cx="963930" cy="483235"/>
          </a:xfrm>
          <a:prstGeom prst="rect">
            <a:avLst/>
          </a:prstGeom>
        </p:spPr>
      </p:pic>
      <p:pic>
        <p:nvPicPr>
          <p:cNvPr id="11" name="Image 4" descr="https://test-kimi-img.moonshot.cn/pub/slides/slides_tmpl/image/25-08-06-16:17:02-d29guvkup1d2ae82khrg.png">    </p:cNvPr>
          <p:cNvPicPr>
            <a:picLocks noChangeAspect="1"/>
          </p:cNvPicPr>
          <p:nvPr/>
        </p:nvPicPr>
        <p:blipFill>
          <a:blip r:embed="rId5">
            <a:alphaModFix amt="80000"/>
          </a:blip>
          <a:stretch>
            <a:fillRect/>
          </a:stretch>
        </p:blipFill>
        <p:spPr>
          <a:xfrm>
            <a:off x="0" y="4023995"/>
            <a:ext cx="384175" cy="384175"/>
          </a:xfrm>
          <a:prstGeom prst="rect">
            <a:avLst/>
          </a:prstGeom>
        </p:spPr>
      </p:pic>
      <p:pic>
        <p:nvPicPr>
          <p:cNvPr id="12" name="Image 5" descr="https://test-kimi-img.moonshot.cn/pub/slides/slides_tmpl/image/25-08-06-16:17:03-d29guvsup1d2ae82ki0g.png">    </p:cNvPr>
          <p:cNvPicPr>
            <a:picLocks noChangeAspect="1"/>
          </p:cNvPicPr>
          <p:nvPr/>
        </p:nvPicPr>
        <p:blipFill>
          <a:blip r:embed="rId6"/>
          <a:stretch>
            <a:fillRect/>
          </a:stretch>
        </p:blipFill>
        <p:spPr>
          <a:xfrm>
            <a:off x="680720" y="883285"/>
            <a:ext cx="5943600" cy="88900"/>
          </a:xfrm>
          <a:prstGeom prst="rect">
            <a:avLst/>
          </a:prstGeom>
        </p:spPr>
      </p:pic>
      <p:pic>
        <p:nvPicPr>
          <p:cNvPr id="13" name="Image 6" descr="https://test-kimi-img.moonshot.cn/pub/slides/slides_tmpl/image/25-08-06-16:17:02-d29guvkup1d2ae82khu0.png">    </p:cNvPr>
          <p:cNvPicPr>
            <a:picLocks noChangeAspect="1"/>
          </p:cNvPicPr>
          <p:nvPr/>
        </p:nvPicPr>
        <p:blipFill>
          <a:blip r:embed="rId7"/>
          <a:stretch>
            <a:fillRect/>
          </a:stretch>
        </p:blipFill>
        <p:spPr>
          <a:xfrm rot="19020000">
            <a:off x="9664700" y="303530"/>
            <a:ext cx="656590" cy="656590"/>
          </a:xfrm>
          <a:prstGeom prst="rect">
            <a:avLst/>
          </a:prstGeom>
        </p:spPr>
      </p:pic>
      <p:pic>
        <p:nvPicPr>
          <p:cNvPr id="14" name="Image 7" descr="https://test-kimi-img.moonshot.cn/pub/slides/slides_tmpl/image/25-08-06-16:17:02-d29guvkup1d2ae82khr0.png">    </p:cNvPr>
          <p:cNvPicPr>
            <a:picLocks noChangeAspect="1"/>
          </p:cNvPicPr>
          <p:nvPr/>
        </p:nvPicPr>
        <p:blipFill>
          <a:blip r:embed="rId8"/>
          <a:stretch>
            <a:fillRect/>
          </a:stretch>
        </p:blipFill>
        <p:spPr>
          <a:xfrm rot="19980000">
            <a:off x="8440420" y="-580390"/>
            <a:ext cx="1540510" cy="154051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kg.png">    </p:cNvPr>
          <p:cNvPicPr>
            <a:picLocks noChangeAspect="1"/>
          </p:cNvPicPr>
          <p:nvPr/>
        </p:nvPicPr>
        <p:blipFill>
          <a:blip r:embed="rId1">
            <a:alphaModFix amt="60000"/>
          </a:blip>
          <a:stretch>
            <a:fillRect/>
          </a:stretch>
        </p:blipFill>
        <p:spPr>
          <a:xfrm>
            <a:off x="560705" y="3760470"/>
            <a:ext cx="11079480" cy="2085975"/>
          </a:xfrm>
          <a:prstGeom prst="rect">
            <a:avLst/>
          </a:prstGeom>
        </p:spPr>
      </p:pic>
      <p:pic>
        <p:nvPicPr>
          <p:cNvPr id="3" name="Image 1" descr="https://test-kimi-img.moonshot.cn/pub/slides/slides_tmpl/image/25-08-06-16:17:11-d29gv1sup1d2ae82kikg.png">    </p:cNvPr>
          <p:cNvPicPr>
            <a:picLocks noChangeAspect="1"/>
          </p:cNvPicPr>
          <p:nvPr/>
        </p:nvPicPr>
        <p:blipFill>
          <a:blip r:embed="rId2">
            <a:alphaModFix amt="60000"/>
          </a:blip>
          <a:stretch>
            <a:fillRect/>
          </a:stretch>
        </p:blipFill>
        <p:spPr>
          <a:xfrm>
            <a:off x="560705" y="1328420"/>
            <a:ext cx="11079480" cy="2085975"/>
          </a:xfrm>
          <a:prstGeom prst="rect">
            <a:avLst/>
          </a:prstGeom>
        </p:spPr>
      </p:pic>
      <p:sp>
        <p:nvSpPr>
          <p:cNvPr id="4" name="Text 0"/>
          <p:cNvSpPr/>
          <p:nvPr/>
        </p:nvSpPr>
        <p:spPr>
          <a:xfrm>
            <a:off x="2996565" y="1990090"/>
            <a:ext cx="8214995" cy="7112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同学们分组选择现有或未来职业，围绕现状、历程、技能、技术趋势、社会影响五维开展研究，并以绘图、演讲、视频等形式展示未来图景。</a:t>
            </a:r>
            <a:endParaRPr lang="en-US" sz="1600" dirty="0"/>
          </a:p>
        </p:txBody>
      </p:sp>
      <p:sp>
        <p:nvSpPr>
          <p:cNvPr id="5" name="Text 1"/>
          <p:cNvSpPr/>
          <p:nvPr/>
        </p:nvSpPr>
        <p:spPr>
          <a:xfrm>
            <a:off x="2954020" y="1537335"/>
            <a:ext cx="8214995" cy="368300"/>
          </a:xfrm>
          <a:prstGeom prst="rect">
            <a:avLst/>
          </a:prstGeom>
          <a:noFill/>
          <a:ln/>
        </p:spPr>
        <p:txBody>
          <a:bodyPr wrap="square" lIns="91440" tIns="45720" rIns="91440" bIns="45720" rtlCol="0" anchor="ctr">
            <a:spAutoFit/>
          </a:bodyPr>
          <a:lstStyle/>
          <a:p>
            <a:pPr algn="just" indent="0" marL="0">
              <a:lnSpc>
                <a:spcPct val="100000"/>
              </a:lnSpc>
              <a:buNone/>
            </a:pPr>
            <a:r>
              <a:rPr lang="en-US" sz="2400" b="1" dirty="0">
                <a:solidFill>
                  <a:srgbClr val="158011"/>
                </a:solidFill>
                <a:latin typeface="MiSans" pitchFamily="34" charset="0"/>
                <a:ea typeface="MiSans" pitchFamily="34" charset="-122"/>
                <a:cs typeface="MiSans" pitchFamily="34" charset="-120"/>
              </a:rPr>
              <a:t>活动要求</a:t>
            </a:r>
            <a:endParaRPr lang="en-US" sz="1600" dirty="0"/>
          </a:p>
        </p:txBody>
      </p:sp>
      <p:sp>
        <p:nvSpPr>
          <p:cNvPr id="6" name="Text 2"/>
          <p:cNvSpPr/>
          <p:nvPr/>
        </p:nvSpPr>
        <p:spPr>
          <a:xfrm>
            <a:off x="3091815" y="4357370"/>
            <a:ext cx="8214995" cy="7112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通过跨组分享与辩论，培养同学们的前瞻思维与伦理意识，从而更好地理解未来职业的发展方向和社会影响。</a:t>
            </a:r>
            <a:endParaRPr lang="en-US" sz="1600" dirty="0"/>
          </a:p>
        </p:txBody>
      </p:sp>
      <p:sp>
        <p:nvSpPr>
          <p:cNvPr id="7" name="Text 3"/>
          <p:cNvSpPr/>
          <p:nvPr/>
        </p:nvSpPr>
        <p:spPr>
          <a:xfrm>
            <a:off x="3068320" y="3914140"/>
            <a:ext cx="8214995" cy="368300"/>
          </a:xfrm>
          <a:prstGeom prst="rect">
            <a:avLst/>
          </a:prstGeom>
          <a:noFill/>
          <a:ln/>
        </p:spPr>
        <p:txBody>
          <a:bodyPr wrap="square" lIns="91440" tIns="45720" rIns="91440" bIns="45720" rtlCol="0" anchor="ctr">
            <a:spAutoFit/>
          </a:bodyPr>
          <a:lstStyle/>
          <a:p>
            <a:pPr algn="just" indent="0" marL="0">
              <a:lnSpc>
                <a:spcPct val="100000"/>
              </a:lnSpc>
              <a:buNone/>
            </a:pPr>
            <a:r>
              <a:rPr lang="en-US" sz="2400" b="1" dirty="0">
                <a:solidFill>
                  <a:srgbClr val="158011"/>
                </a:solidFill>
                <a:latin typeface="MiSans" pitchFamily="34" charset="0"/>
                <a:ea typeface="MiSans" pitchFamily="34" charset="-122"/>
                <a:cs typeface="MiSans" pitchFamily="34" charset="-120"/>
              </a:rPr>
              <a:t>活动目的</a:t>
            </a:r>
            <a:endParaRPr lang="en-US" sz="1600" dirty="0"/>
          </a:p>
        </p:txBody>
      </p:sp>
      <p:sp>
        <p:nvSpPr>
          <p:cNvPr id="8" name="Text 4"/>
          <p:cNvSpPr/>
          <p:nvPr/>
        </p:nvSpPr>
        <p:spPr>
          <a:xfrm>
            <a:off x="582930" y="211455"/>
            <a:ext cx="10151745" cy="482600"/>
          </a:xfrm>
          <a:prstGeom prst="rect">
            <a:avLst/>
          </a:prstGeom>
          <a:noFill/>
          <a:ln/>
        </p:spPr>
        <p:txBody>
          <a:bodyPr wrap="square" lIns="91440" tIns="45720" rIns="91440" bIns="45720" rtlCol="0" anchor="ctr">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课堂活动</a:t>
            </a:r>
            <a:pPr indent="0" marL="0">
              <a:lnSpc>
                <a:spcPct val="100000"/>
              </a:lnSpc>
              <a:buNone/>
            </a:pPr>
            <a:r>
              <a:rPr lang="en-US" sz="2600" dirty="0">
                <a:solidFill>
                  <a:srgbClr val="000000"/>
                </a:solidFill>
                <a:latin typeface="MiSans" pitchFamily="34" charset="0"/>
                <a:ea typeface="MiSans" pitchFamily="34" charset="-122"/>
                <a:cs typeface="MiSans" pitchFamily="34" charset="-120"/>
              </a:rPr>
              <a:t>——未来职业画像</a:t>
            </a:r>
            <a:endParaRPr lang="en-US" sz="1600" dirty="0"/>
          </a:p>
        </p:txBody>
      </p:sp>
      <p:pic>
        <p:nvPicPr>
          <p:cNvPr id="9" name="Image 2" descr="https://test-kimi-img.moonshot.cn/pub/slides/slides_tmpl/image/25-08-06-16:17:12-d29gv24up1d2ae82kimg.png">    </p:cNvPr>
          <p:cNvPicPr>
            <a:picLocks noChangeAspect="1"/>
          </p:cNvPicPr>
          <p:nvPr/>
        </p:nvPicPr>
        <p:blipFill>
          <a:blip r:embed="rId3"/>
          <a:stretch>
            <a:fillRect/>
          </a:stretch>
        </p:blipFill>
        <p:spPr>
          <a:xfrm>
            <a:off x="900430" y="1518285"/>
            <a:ext cx="1696085" cy="1696085"/>
          </a:xfrm>
          <a:prstGeom prst="rect">
            <a:avLst/>
          </a:prstGeom>
        </p:spPr>
      </p:pic>
      <p:pic>
        <p:nvPicPr>
          <p:cNvPr id="10" name="Image 3" descr="https://test-kimi-img.moonshot.cn/pub/slides/slides_tmpl/image/25-08-06-16:17:12-d29gv24up1d2ae82kimg.png">    </p:cNvPr>
          <p:cNvPicPr>
            <a:picLocks noChangeAspect="1"/>
          </p:cNvPicPr>
          <p:nvPr/>
        </p:nvPicPr>
        <p:blipFill>
          <a:blip r:embed="rId4"/>
          <a:stretch>
            <a:fillRect/>
          </a:stretch>
        </p:blipFill>
        <p:spPr>
          <a:xfrm>
            <a:off x="900430" y="3976370"/>
            <a:ext cx="1696085" cy="1696085"/>
          </a:xfrm>
          <a:prstGeom prst="rect">
            <a:avLst/>
          </a:prstGeom>
        </p:spPr>
      </p:pic>
      <p:pic>
        <p:nvPicPr>
          <p:cNvPr id="11" name="Image 4" descr="https://test-kimi-img.moonshot.cn/pub/slides/slides_tmpl/image/25-08-06-16:17:11-d29gv1sup1d2ae82kil0.png">    </p:cNvPr>
          <p:cNvPicPr>
            <a:picLocks noChangeAspect="1"/>
          </p:cNvPicPr>
          <p:nvPr/>
        </p:nvPicPr>
        <p:blipFill>
          <a:blip r:embed="rId5"/>
          <a:stretch>
            <a:fillRect/>
          </a:stretch>
        </p:blipFill>
        <p:spPr>
          <a:xfrm>
            <a:off x="2686050" y="3068955"/>
            <a:ext cx="221615" cy="221615"/>
          </a:xfrm>
          <a:prstGeom prst="rect">
            <a:avLst/>
          </a:prstGeom>
        </p:spPr>
      </p:pic>
      <p:pic>
        <p:nvPicPr>
          <p:cNvPr id="12" name="Image 5" descr="https://test-kimi-img.moonshot.cn/pub/slides/slides_tmpl/image/25-08-06-16:17:11-d29gv1sup1d2ae82kil0.png">    </p:cNvPr>
          <p:cNvPicPr>
            <a:picLocks noChangeAspect="1"/>
          </p:cNvPicPr>
          <p:nvPr/>
        </p:nvPicPr>
        <p:blipFill>
          <a:blip r:embed="rId6"/>
          <a:stretch>
            <a:fillRect/>
          </a:stretch>
        </p:blipFill>
        <p:spPr>
          <a:xfrm>
            <a:off x="2664460" y="1424305"/>
            <a:ext cx="221615" cy="221615"/>
          </a:xfrm>
          <a:prstGeom prst="rect">
            <a:avLst/>
          </a:prstGeom>
        </p:spPr>
      </p:pic>
      <p:pic>
        <p:nvPicPr>
          <p:cNvPr id="13" name="Image 6" descr="https://test-kimi-img.moonshot.cn/pub/slides/slides_tmpl/image/25-08-06-16:17:11-d29gv1sup1d2ae82kil0.png">    </p:cNvPr>
          <p:cNvPicPr>
            <a:picLocks noChangeAspect="1"/>
          </p:cNvPicPr>
          <p:nvPr/>
        </p:nvPicPr>
        <p:blipFill>
          <a:blip r:embed="rId7"/>
          <a:stretch>
            <a:fillRect/>
          </a:stretch>
        </p:blipFill>
        <p:spPr>
          <a:xfrm>
            <a:off x="2664460" y="5516245"/>
            <a:ext cx="221615" cy="221615"/>
          </a:xfrm>
          <a:prstGeom prst="rect">
            <a:avLst/>
          </a:prstGeom>
        </p:spPr>
      </p:pic>
      <p:pic>
        <p:nvPicPr>
          <p:cNvPr id="14" name="Image 7" descr="https://test-kimi-img.moonshot.cn/pub/slides/slides_tmpl/image/25-08-06-16:17:11-d29gv1sup1d2ae82kil0.png">    </p:cNvPr>
          <p:cNvPicPr>
            <a:picLocks noChangeAspect="1"/>
          </p:cNvPicPr>
          <p:nvPr/>
        </p:nvPicPr>
        <p:blipFill>
          <a:blip r:embed="rId8"/>
          <a:stretch>
            <a:fillRect/>
          </a:stretch>
        </p:blipFill>
        <p:spPr>
          <a:xfrm>
            <a:off x="2642870" y="3871595"/>
            <a:ext cx="221615" cy="221615"/>
          </a:xfrm>
          <a:prstGeom prst="rect">
            <a:avLst/>
          </a:prstGeom>
        </p:spPr>
      </p:pic>
      <p:pic>
        <p:nvPicPr>
          <p:cNvPr id="15" name="Image 8" descr="https://test-kimi-img.moonshot.cn/pub/slides/slides_tmpl/image/25-08-06-16:17:03-d29guvsup1d2ae82ki0g.png">    </p:cNvPr>
          <p:cNvPicPr>
            <a:picLocks noChangeAspect="1"/>
          </p:cNvPicPr>
          <p:nvPr/>
        </p:nvPicPr>
        <p:blipFill>
          <a:blip r:embed="rId9"/>
          <a:stretch>
            <a:fillRect/>
          </a:stretch>
        </p:blipFill>
        <p:spPr>
          <a:xfrm>
            <a:off x="680720" y="883285"/>
            <a:ext cx="5943600" cy="88900"/>
          </a:xfrm>
          <a:prstGeom prst="rect">
            <a:avLst/>
          </a:prstGeom>
        </p:spPr>
      </p:pic>
      <p:pic>
        <p:nvPicPr>
          <p:cNvPr id="16" name="Image 9" descr="https://test-kimi-img.moonshot.cn/pub/slides/slides_tmpl/image/25-08-06-16:17:02-d29guvkup1d2ae82khq0.png">    </p:cNvPr>
          <p:cNvPicPr>
            <a:picLocks noChangeAspect="1"/>
          </p:cNvPicPr>
          <p:nvPr/>
        </p:nvPicPr>
        <p:blipFill>
          <a:blip r:embed="rId10"/>
          <a:stretch>
            <a:fillRect/>
          </a:stretch>
        </p:blipFill>
        <p:spPr>
          <a:xfrm rot="16200000">
            <a:off x="-284480" y="275590"/>
            <a:ext cx="1076325" cy="539750"/>
          </a:xfrm>
          <a:prstGeom prst="rect">
            <a:avLst/>
          </a:prstGeom>
        </p:spPr>
      </p:pic>
      <p:pic>
        <p:nvPicPr>
          <p:cNvPr id="17" name="Image 10" descr="https://test-kimi-img.moonshot.cn/pub/slides/slides_tmpl/image/25-08-06-16:17:02-d29guvkup1d2ae82khrg.png">    </p:cNvPr>
          <p:cNvPicPr>
            <a:picLocks noChangeAspect="1"/>
          </p:cNvPicPr>
          <p:nvPr/>
        </p:nvPicPr>
        <p:blipFill>
          <a:blip r:embed="rId11">
            <a:alphaModFix amt="80000"/>
          </a:blip>
          <a:stretch>
            <a:fillRect/>
          </a:stretch>
        </p:blipFill>
        <p:spPr>
          <a:xfrm>
            <a:off x="204470" y="-62865"/>
            <a:ext cx="386080" cy="386080"/>
          </a:xfrm>
          <a:prstGeom prst="rect">
            <a:avLst/>
          </a:prstGeom>
        </p:spPr>
      </p:pic>
      <p:pic>
        <p:nvPicPr>
          <p:cNvPr id="18" name="Image 11" descr="https://test-kimi-img.moonshot.cn/pub/slides/slides_tmpl/image/25-08-06-16:17:02-d29guvkup1d2ae82khu0.png">    </p:cNvPr>
          <p:cNvPicPr>
            <a:picLocks noChangeAspect="1"/>
          </p:cNvPicPr>
          <p:nvPr/>
        </p:nvPicPr>
        <p:blipFill>
          <a:blip r:embed="rId12"/>
          <a:stretch>
            <a:fillRect/>
          </a:stretch>
        </p:blipFill>
        <p:spPr>
          <a:xfrm rot="19020000">
            <a:off x="9798050" y="311785"/>
            <a:ext cx="656590" cy="656590"/>
          </a:xfrm>
          <a:prstGeom prst="rect">
            <a:avLst/>
          </a:prstGeom>
        </p:spPr>
      </p:pic>
      <p:pic>
        <p:nvPicPr>
          <p:cNvPr id="19" name="Image 12" descr="https://test-kimi-img.moonshot.cn/pub/slides/slides_tmpl/image/25-08-06-16:17:02-d29guvkup1d2ae82khr0.png">    </p:cNvPr>
          <p:cNvPicPr>
            <a:picLocks noChangeAspect="1"/>
          </p:cNvPicPr>
          <p:nvPr/>
        </p:nvPicPr>
        <p:blipFill>
          <a:blip r:embed="rId13"/>
          <a:stretch>
            <a:fillRect/>
          </a:stretch>
        </p:blipFill>
        <p:spPr>
          <a:xfrm rot="19980000">
            <a:off x="8573770" y="-572135"/>
            <a:ext cx="1540510" cy="1540510"/>
          </a:xfrm>
          <a:prstGeom prst="rect">
            <a:avLst/>
          </a:prstGeom>
        </p:spPr>
      </p:pic>
      <p:pic>
        <p:nvPicPr>
          <p:cNvPr id="20" name="Image 13" descr="https://test-kimi-img.moonshot.cn/pub/slides/slides_tmpl/image/25-08-06-16:17:02-d29guvkup1d2ae82khrg.png">    </p:cNvPr>
          <p:cNvPicPr>
            <a:picLocks noChangeAspect="1"/>
          </p:cNvPicPr>
          <p:nvPr/>
        </p:nvPicPr>
        <p:blipFill>
          <a:blip r:embed="rId14"/>
          <a:stretch>
            <a:fillRect/>
          </a:stretch>
        </p:blipFill>
        <p:spPr>
          <a:xfrm>
            <a:off x="10734675" y="6439535"/>
            <a:ext cx="791845" cy="791845"/>
          </a:xfrm>
          <a:prstGeom prst="rect">
            <a:avLst/>
          </a:prstGeom>
        </p:spPr>
      </p:pic>
      <p:pic>
        <p:nvPicPr>
          <p:cNvPr id="21" name="Image 14" descr="https://test-kimi-img.moonshot.cn/pub/slides/slides_tmpl/image/25-08-06-16:17:02-d29guvkup1d2ae82khq0.png">    </p:cNvPr>
          <p:cNvPicPr>
            <a:picLocks noChangeAspect="1"/>
          </p:cNvPicPr>
          <p:nvPr/>
        </p:nvPicPr>
        <p:blipFill>
          <a:blip r:embed="rId15"/>
          <a:stretch>
            <a:fillRect/>
          </a:stretch>
        </p:blipFill>
        <p:spPr>
          <a:xfrm rot="10800000">
            <a:off x="9626600" y="6084570"/>
            <a:ext cx="1542415" cy="77343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职业定位方法</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05</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o0.png">    </p:cNvPr>
          <p:cNvPicPr>
            <a:picLocks noChangeAspect="1"/>
          </p:cNvPicPr>
          <p:nvPr/>
        </p:nvPicPr>
        <p:blipFill>
          <a:blip r:embed="rId1"/>
          <a:stretch>
            <a:fillRect/>
          </a:stretch>
        </p:blipFill>
        <p:spPr>
          <a:xfrm>
            <a:off x="6483985" y="1382395"/>
            <a:ext cx="4921885" cy="4027170"/>
          </a:xfrm>
          <a:prstGeom prst="rect">
            <a:avLst/>
          </a:prstGeom>
        </p:spPr>
      </p:pic>
      <p:pic>
        <p:nvPicPr>
          <p:cNvPr id="3" name="Image 1" descr="https://test-kimi-img.moonshot.cn/pub/slides/slides_tmpl/image/25-08-06-16:17:12-d29gv24up1d2ae82kio0.png">    </p:cNvPr>
          <p:cNvPicPr>
            <a:picLocks noChangeAspect="1"/>
          </p:cNvPicPr>
          <p:nvPr/>
        </p:nvPicPr>
        <p:blipFill>
          <a:blip r:embed="rId2"/>
          <a:stretch>
            <a:fillRect/>
          </a:stretch>
        </p:blipFill>
        <p:spPr>
          <a:xfrm>
            <a:off x="1022985" y="1382395"/>
            <a:ext cx="4921885" cy="4027170"/>
          </a:xfrm>
          <a:prstGeom prst="rect">
            <a:avLst/>
          </a:prstGeom>
        </p:spPr>
      </p:pic>
      <p:sp>
        <p:nvSpPr>
          <p:cNvPr id="4" name="Text 0"/>
          <p:cNvSpPr/>
          <p:nvPr/>
        </p:nvSpPr>
        <p:spPr>
          <a:xfrm>
            <a:off x="1286510" y="2506345"/>
            <a:ext cx="4392295" cy="14224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市场营销专业大三学生小孙对直播带货充满兴趣，但缺乏实际经验，不确定自己能否在这个领域立足。与此同时，他的同学小李已经瞄准了品牌策划岗位，这让小孙更加迷茫。</a:t>
            </a:r>
            <a:endParaRPr lang="en-US" sz="1600" dirty="0"/>
          </a:p>
        </p:txBody>
      </p:sp>
      <p:sp>
        <p:nvSpPr>
          <p:cNvPr id="5" name="Text 1"/>
          <p:cNvSpPr/>
          <p:nvPr/>
        </p:nvSpPr>
        <p:spPr>
          <a:xfrm>
            <a:off x="1249680" y="1918970"/>
            <a:ext cx="4465320" cy="398780"/>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小孙的迷茫</a:t>
            </a:r>
            <a:endParaRPr lang="en-US" sz="1600" dirty="0"/>
          </a:p>
        </p:txBody>
      </p:sp>
      <p:sp>
        <p:nvSpPr>
          <p:cNvPr id="6" name="Shape 2"/>
          <p:cNvSpPr/>
          <p:nvPr/>
        </p:nvSpPr>
        <p:spPr>
          <a:xfrm>
            <a:off x="672465" y="4773295"/>
            <a:ext cx="1233170" cy="1233170"/>
          </a:xfrm>
          <a:prstGeom prst="ellipse">
            <a:avLst/>
          </a:prstGeom>
          <a:solidFill>
            <a:srgbClr val="FFFFFF">
              <a:alpha val="0"/>
            </a:srgbClr>
          </a:solidFill>
          <a:ln/>
        </p:spPr>
      </p:sp>
      <p:sp>
        <p:nvSpPr>
          <p:cNvPr id="7" name="Text 3"/>
          <p:cNvSpPr/>
          <p:nvPr/>
        </p:nvSpPr>
        <p:spPr>
          <a:xfrm>
            <a:off x="672465" y="4773295"/>
            <a:ext cx="1233170" cy="123317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8" name="Text 4"/>
          <p:cNvSpPr/>
          <p:nvPr/>
        </p:nvSpPr>
        <p:spPr>
          <a:xfrm>
            <a:off x="6777990" y="2506345"/>
            <a:ext cx="4392295" cy="14224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面对“想做的”和“能做的”之间的矛盾，小孙需要找到职业定位的平衡点。这个任务将引导同学们思考如何平衡兴趣、能力与市场需求，从而做出更明智的职业选择。</a:t>
            </a:r>
            <a:endParaRPr lang="en-US" sz="1600" dirty="0"/>
          </a:p>
        </p:txBody>
      </p:sp>
      <p:sp>
        <p:nvSpPr>
          <p:cNvPr id="9" name="Text 5"/>
          <p:cNvSpPr/>
          <p:nvPr/>
        </p:nvSpPr>
        <p:spPr>
          <a:xfrm>
            <a:off x="6741160" y="1918970"/>
            <a:ext cx="4465320" cy="398780"/>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158011"/>
                </a:solidFill>
                <a:latin typeface="MiSans" pitchFamily="34" charset="0"/>
                <a:ea typeface="MiSans" pitchFamily="34" charset="-122"/>
                <a:cs typeface="MiSans" pitchFamily="34" charset="-120"/>
              </a:rPr>
              <a:t>任务要求</a:t>
            </a:r>
            <a:endParaRPr lang="en-US" sz="1600" dirty="0"/>
          </a:p>
        </p:txBody>
      </p:sp>
      <p:sp>
        <p:nvSpPr>
          <p:cNvPr id="10" name="Shape 6"/>
          <p:cNvSpPr/>
          <p:nvPr/>
        </p:nvSpPr>
        <p:spPr>
          <a:xfrm>
            <a:off x="6163945" y="4773295"/>
            <a:ext cx="1233170" cy="1233170"/>
          </a:xfrm>
          <a:prstGeom prst="ellipse">
            <a:avLst/>
          </a:prstGeom>
          <a:solidFill>
            <a:srgbClr val="FFFFFF">
              <a:alpha val="0"/>
            </a:srgbClr>
          </a:solidFill>
          <a:ln/>
        </p:spPr>
      </p:sp>
      <p:sp>
        <p:nvSpPr>
          <p:cNvPr id="11" name="Text 7"/>
          <p:cNvSpPr/>
          <p:nvPr/>
        </p:nvSpPr>
        <p:spPr>
          <a:xfrm>
            <a:off x="6163945" y="4773295"/>
            <a:ext cx="1233170" cy="123317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Text 8"/>
          <p:cNvSpPr/>
          <p:nvPr/>
        </p:nvSpPr>
        <p:spPr>
          <a:xfrm>
            <a:off x="582930" y="211455"/>
            <a:ext cx="10151745" cy="482600"/>
          </a:xfrm>
          <a:prstGeom prst="rect">
            <a:avLst/>
          </a:prstGeom>
          <a:noFill/>
          <a:ln/>
        </p:spPr>
        <p:txBody>
          <a:bodyPr wrap="square" lIns="91440" tIns="45720" rIns="91440" bIns="45720" rtlCol="0" anchor="ctr">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任务导入</a:t>
            </a:r>
            <a:endParaRPr lang="en-US" sz="1600" dirty="0"/>
          </a:p>
        </p:txBody>
      </p:sp>
      <p:pic>
        <p:nvPicPr>
          <p:cNvPr id="13" name="Image 2" descr="https://test-kimi-img.moonshot.cn/pub/slides/slides_tmpl/image/25-08-06-16:17:12-d29gv24up1d2ae82king.png">    </p:cNvPr>
          <p:cNvPicPr>
            <a:picLocks noChangeAspect="1"/>
          </p:cNvPicPr>
          <p:nvPr/>
        </p:nvPicPr>
        <p:blipFill>
          <a:blip r:embed="rId3"/>
          <a:stretch>
            <a:fillRect/>
          </a:stretch>
        </p:blipFill>
        <p:spPr>
          <a:xfrm>
            <a:off x="672465" y="4707255"/>
            <a:ext cx="1104900" cy="1104900"/>
          </a:xfrm>
          <a:prstGeom prst="rect">
            <a:avLst/>
          </a:prstGeom>
        </p:spPr>
      </p:pic>
      <p:pic>
        <p:nvPicPr>
          <p:cNvPr id="14" name="Image 3" descr="https://test-kimi-img.moonshot.cn/pub/slides/slides_tmpl/image/25-08-06-16:17:12-d29gv24up1d2ae82king.png">    </p:cNvPr>
          <p:cNvPicPr>
            <a:picLocks noChangeAspect="1"/>
          </p:cNvPicPr>
          <p:nvPr/>
        </p:nvPicPr>
        <p:blipFill>
          <a:blip r:embed="rId4"/>
          <a:stretch>
            <a:fillRect/>
          </a:stretch>
        </p:blipFill>
        <p:spPr>
          <a:xfrm>
            <a:off x="6069965" y="4707255"/>
            <a:ext cx="1104900" cy="1104900"/>
          </a:xfrm>
          <a:prstGeom prst="rect">
            <a:avLst/>
          </a:prstGeom>
        </p:spPr>
      </p:pic>
      <p:sp>
        <p:nvSpPr>
          <p:cNvPr id="15" name="Text 9"/>
          <p:cNvSpPr/>
          <p:nvPr/>
        </p:nvSpPr>
        <p:spPr>
          <a:xfrm>
            <a:off x="821690" y="4956810"/>
            <a:ext cx="779780" cy="617855"/>
          </a:xfrm>
          <a:prstGeom prst="rect">
            <a:avLst/>
          </a:prstGeom>
          <a:noFill/>
          <a:ln/>
        </p:spPr>
        <p:txBody>
          <a:bodyPr wrap="square" lIns="91440" tIns="45720" rIns="91440" bIns="45720" rtlCol="0" anchor="ctr"/>
          <a:lstStyle/>
          <a:p>
            <a:pPr algn="l" indent="0" marL="0">
              <a:lnSpc>
                <a:spcPct val="100000"/>
              </a:lnSpc>
              <a:buNone/>
            </a:pPr>
            <a:r>
              <a:rPr lang="en-US" sz="4400" b="1" dirty="0">
                <a:solidFill>
                  <a:srgbClr val="FFFFFF"/>
                </a:solidFill>
                <a:latin typeface="MiSans" pitchFamily="34" charset="0"/>
                <a:ea typeface="MiSans" pitchFamily="34" charset="-122"/>
                <a:cs typeface="MiSans" pitchFamily="34" charset="-120"/>
              </a:rPr>
              <a:t>01</a:t>
            </a:r>
            <a:endParaRPr lang="en-US" sz="1600" dirty="0"/>
          </a:p>
        </p:txBody>
      </p:sp>
      <p:sp>
        <p:nvSpPr>
          <p:cNvPr id="16" name="Text 10"/>
          <p:cNvSpPr/>
          <p:nvPr/>
        </p:nvSpPr>
        <p:spPr>
          <a:xfrm>
            <a:off x="6173470" y="4961890"/>
            <a:ext cx="1208405" cy="617855"/>
          </a:xfrm>
          <a:prstGeom prst="rect">
            <a:avLst/>
          </a:prstGeom>
          <a:noFill/>
          <a:ln/>
        </p:spPr>
        <p:txBody>
          <a:bodyPr wrap="square" lIns="91440" tIns="45720" rIns="91440" bIns="45720" rtlCol="0" anchor="ctr"/>
          <a:lstStyle/>
          <a:p>
            <a:pPr algn="l" indent="0" marL="0">
              <a:lnSpc>
                <a:spcPct val="100000"/>
              </a:lnSpc>
              <a:buNone/>
            </a:pPr>
            <a:r>
              <a:rPr lang="en-US" sz="4400" b="1" dirty="0">
                <a:solidFill>
                  <a:srgbClr val="FFFFFF"/>
                </a:solidFill>
                <a:latin typeface="MiSans" pitchFamily="34" charset="0"/>
                <a:ea typeface="MiSans" pitchFamily="34" charset="-122"/>
                <a:cs typeface="MiSans" pitchFamily="34" charset="-120"/>
              </a:rPr>
              <a:t>02</a:t>
            </a:r>
            <a:endParaRPr lang="en-US" sz="1600" dirty="0"/>
          </a:p>
        </p:txBody>
      </p:sp>
      <p:pic>
        <p:nvPicPr>
          <p:cNvPr id="17" name="Image 4" descr="https://test-kimi-img.moonshot.cn/pub/slides/slides_tmpl/image/25-08-06-16:17:02-d29guvkup1d2ae82khq0.png">    </p:cNvPr>
          <p:cNvPicPr>
            <a:picLocks noChangeAspect="1"/>
          </p:cNvPicPr>
          <p:nvPr/>
        </p:nvPicPr>
        <p:blipFill>
          <a:blip r:embed="rId5"/>
          <a:stretch>
            <a:fillRect/>
          </a:stretch>
        </p:blipFill>
        <p:spPr>
          <a:xfrm rot="16200000">
            <a:off x="-284480" y="275590"/>
            <a:ext cx="1076325" cy="539750"/>
          </a:xfrm>
          <a:prstGeom prst="rect">
            <a:avLst/>
          </a:prstGeom>
        </p:spPr>
      </p:pic>
      <p:pic>
        <p:nvPicPr>
          <p:cNvPr id="18" name="Image 5" descr="https://test-kimi-img.moonshot.cn/pub/slides/slides_tmpl/image/25-08-06-16:17:02-d29guvkup1d2ae82khrg.png">    </p:cNvPr>
          <p:cNvPicPr>
            <a:picLocks noChangeAspect="1"/>
          </p:cNvPicPr>
          <p:nvPr/>
        </p:nvPicPr>
        <p:blipFill>
          <a:blip r:embed="rId6">
            <a:alphaModFix amt="80000"/>
          </a:blip>
          <a:stretch>
            <a:fillRect/>
          </a:stretch>
        </p:blipFill>
        <p:spPr>
          <a:xfrm>
            <a:off x="204470" y="-62865"/>
            <a:ext cx="386080" cy="386080"/>
          </a:xfrm>
          <a:prstGeom prst="rect">
            <a:avLst/>
          </a:prstGeom>
        </p:spPr>
      </p:pic>
      <p:pic>
        <p:nvPicPr>
          <p:cNvPr id="19" name="Image 6" descr="https://test-kimi-img.moonshot.cn/pub/slides/slides_tmpl/image/25-08-06-16:17:08-d29gv14up1d2ae82kieg.png">    </p:cNvPr>
          <p:cNvPicPr>
            <a:picLocks noChangeAspect="1"/>
          </p:cNvPicPr>
          <p:nvPr/>
        </p:nvPicPr>
        <p:blipFill>
          <a:blip r:embed="rId7"/>
          <a:stretch>
            <a:fillRect/>
          </a:stretch>
        </p:blipFill>
        <p:spPr>
          <a:xfrm>
            <a:off x="848360" y="6214745"/>
            <a:ext cx="179705" cy="179705"/>
          </a:xfrm>
          <a:prstGeom prst="rect">
            <a:avLst/>
          </a:prstGeom>
        </p:spPr>
      </p:pic>
      <p:pic>
        <p:nvPicPr>
          <p:cNvPr id="20" name="Image 7" descr="https://test-kimi-img.moonshot.cn/pub/slides/slides_tmpl/image/25-08-06-16:17:08-d29gv14up1d2ae82kieg.png">    </p:cNvPr>
          <p:cNvPicPr>
            <a:picLocks noChangeAspect="1"/>
          </p:cNvPicPr>
          <p:nvPr/>
        </p:nvPicPr>
        <p:blipFill>
          <a:blip r:embed="rId8"/>
          <a:stretch>
            <a:fillRect/>
          </a:stretch>
        </p:blipFill>
        <p:spPr>
          <a:xfrm>
            <a:off x="1242060" y="6214745"/>
            <a:ext cx="179705" cy="179705"/>
          </a:xfrm>
          <a:prstGeom prst="rect">
            <a:avLst/>
          </a:prstGeom>
        </p:spPr>
      </p:pic>
      <p:pic>
        <p:nvPicPr>
          <p:cNvPr id="21" name="Image 8" descr="https://test-kimi-img.moonshot.cn/pub/slides/slides_tmpl/image/25-08-06-16:17:08-d29gv14up1d2ae82kieg.png">    </p:cNvPr>
          <p:cNvPicPr>
            <a:picLocks noChangeAspect="1"/>
          </p:cNvPicPr>
          <p:nvPr/>
        </p:nvPicPr>
        <p:blipFill>
          <a:blip r:embed="rId9"/>
          <a:stretch>
            <a:fillRect/>
          </a:stretch>
        </p:blipFill>
        <p:spPr>
          <a:xfrm>
            <a:off x="1635760" y="6214745"/>
            <a:ext cx="179705" cy="179705"/>
          </a:xfrm>
          <a:prstGeom prst="rect">
            <a:avLst/>
          </a:prstGeom>
        </p:spPr>
      </p:pic>
      <p:pic>
        <p:nvPicPr>
          <p:cNvPr id="22" name="Image 9" descr="https://test-kimi-img.moonshot.cn/pub/slides/slides_tmpl/image/25-08-06-16:17:08-d29gv14up1d2ae82kieg.png">    </p:cNvPr>
          <p:cNvPicPr>
            <a:picLocks noChangeAspect="1"/>
          </p:cNvPicPr>
          <p:nvPr/>
        </p:nvPicPr>
        <p:blipFill>
          <a:blip r:embed="rId10"/>
          <a:stretch>
            <a:fillRect/>
          </a:stretch>
        </p:blipFill>
        <p:spPr>
          <a:xfrm>
            <a:off x="6207760" y="6214745"/>
            <a:ext cx="179705" cy="179705"/>
          </a:xfrm>
          <a:prstGeom prst="rect">
            <a:avLst/>
          </a:prstGeom>
        </p:spPr>
      </p:pic>
      <p:pic>
        <p:nvPicPr>
          <p:cNvPr id="23" name="Image 10" descr="https://test-kimi-img.moonshot.cn/pub/slides/slides_tmpl/image/25-08-06-16:17:08-d29gv14up1d2ae82kieg.png">    </p:cNvPr>
          <p:cNvPicPr>
            <a:picLocks noChangeAspect="1"/>
          </p:cNvPicPr>
          <p:nvPr/>
        </p:nvPicPr>
        <p:blipFill>
          <a:blip r:embed="rId11"/>
          <a:stretch>
            <a:fillRect/>
          </a:stretch>
        </p:blipFill>
        <p:spPr>
          <a:xfrm>
            <a:off x="6601460" y="6214745"/>
            <a:ext cx="179705" cy="179705"/>
          </a:xfrm>
          <a:prstGeom prst="rect">
            <a:avLst/>
          </a:prstGeom>
        </p:spPr>
      </p:pic>
      <p:pic>
        <p:nvPicPr>
          <p:cNvPr id="24" name="Image 11" descr="https://test-kimi-img.moonshot.cn/pub/slides/slides_tmpl/image/25-08-06-16:17:08-d29gv14up1d2ae82kieg.png">    </p:cNvPr>
          <p:cNvPicPr>
            <a:picLocks noChangeAspect="1"/>
          </p:cNvPicPr>
          <p:nvPr/>
        </p:nvPicPr>
        <p:blipFill>
          <a:blip r:embed="rId12"/>
          <a:stretch>
            <a:fillRect/>
          </a:stretch>
        </p:blipFill>
        <p:spPr>
          <a:xfrm>
            <a:off x="6995160" y="6214745"/>
            <a:ext cx="179705" cy="179705"/>
          </a:xfrm>
          <a:prstGeom prst="rect">
            <a:avLst/>
          </a:prstGeom>
        </p:spPr>
      </p:pic>
      <p:pic>
        <p:nvPicPr>
          <p:cNvPr id="25" name="Image 12" descr="https://test-kimi-img.moonshot.cn/pub/slides/slides_tmpl/image/25-08-06-16:17:03-d29guvsup1d2ae82ki0g.png">    </p:cNvPr>
          <p:cNvPicPr>
            <a:picLocks noChangeAspect="1"/>
          </p:cNvPicPr>
          <p:nvPr/>
        </p:nvPicPr>
        <p:blipFill>
          <a:blip r:embed="rId13"/>
          <a:stretch>
            <a:fillRect/>
          </a:stretch>
        </p:blipFill>
        <p:spPr>
          <a:xfrm>
            <a:off x="680720" y="883285"/>
            <a:ext cx="5943600" cy="88900"/>
          </a:xfrm>
          <a:prstGeom prst="rect">
            <a:avLst/>
          </a:prstGeom>
        </p:spPr>
      </p:pic>
      <p:pic>
        <p:nvPicPr>
          <p:cNvPr id="26" name="Image 13" descr="https://test-kimi-img.moonshot.cn/pub/slides/slides_tmpl/image/25-08-06-16:17:02-d29guvkup1d2ae82khrg.png">    </p:cNvPr>
          <p:cNvPicPr>
            <a:picLocks noChangeAspect="1"/>
          </p:cNvPicPr>
          <p:nvPr/>
        </p:nvPicPr>
        <p:blipFill>
          <a:blip r:embed="rId14"/>
          <a:stretch>
            <a:fillRect/>
          </a:stretch>
        </p:blipFill>
        <p:spPr>
          <a:xfrm>
            <a:off x="11467465" y="6457315"/>
            <a:ext cx="791845" cy="791845"/>
          </a:xfrm>
          <a:prstGeom prst="rect">
            <a:avLst/>
          </a:prstGeom>
        </p:spPr>
      </p:pic>
      <p:pic>
        <p:nvPicPr>
          <p:cNvPr id="27" name="Image 14" descr="https://test-kimi-img.moonshot.cn/pub/slides/slides_tmpl/image/25-08-06-16:17:02-d29guvkup1d2ae82khq0.png">    </p:cNvPr>
          <p:cNvPicPr>
            <a:picLocks noChangeAspect="1"/>
          </p:cNvPicPr>
          <p:nvPr/>
        </p:nvPicPr>
        <p:blipFill>
          <a:blip r:embed="rId15"/>
          <a:stretch>
            <a:fillRect/>
          </a:stretch>
        </p:blipFill>
        <p:spPr>
          <a:xfrm rot="10800000">
            <a:off x="10359390" y="6102350"/>
            <a:ext cx="1542415" cy="773430"/>
          </a:xfrm>
          <a:prstGeom prst="rect">
            <a:avLst/>
          </a:prstGeom>
        </p:spPr>
      </p:pic>
      <p:pic>
        <p:nvPicPr>
          <p:cNvPr id="28" name="Image 15" descr="https://test-kimi-img.moonshot.cn/pub/slides/slides_tmpl/image/25-08-06-16:17:02-d29guvkup1d2ae82khu0.png">    </p:cNvPr>
          <p:cNvPicPr>
            <a:picLocks noChangeAspect="1"/>
          </p:cNvPicPr>
          <p:nvPr/>
        </p:nvPicPr>
        <p:blipFill>
          <a:blip r:embed="rId16"/>
          <a:stretch>
            <a:fillRect/>
          </a:stretch>
        </p:blipFill>
        <p:spPr>
          <a:xfrm rot="19020000">
            <a:off x="10668000" y="517525"/>
            <a:ext cx="515620" cy="515620"/>
          </a:xfrm>
          <a:prstGeom prst="rect">
            <a:avLst/>
          </a:prstGeom>
        </p:spPr>
      </p:pic>
      <p:pic>
        <p:nvPicPr>
          <p:cNvPr id="29" name="Image 16" descr="https://test-kimi-img.moonshot.cn/pub/slides/slides_tmpl/image/25-08-06-16:17:02-d29guvkup1d2ae82khrg.png">    </p:cNvPr>
          <p:cNvPicPr>
            <a:picLocks noChangeAspect="1"/>
          </p:cNvPicPr>
          <p:nvPr/>
        </p:nvPicPr>
        <p:blipFill>
          <a:blip r:embed="rId17">
            <a:alphaModFix amt="80000"/>
          </a:blip>
          <a:stretch>
            <a:fillRect/>
          </a:stretch>
        </p:blipFill>
        <p:spPr>
          <a:xfrm>
            <a:off x="204470" y="4153535"/>
            <a:ext cx="253365" cy="253365"/>
          </a:xfrm>
          <a:prstGeom prst="rect">
            <a:avLst/>
          </a:prstGeom>
        </p:spPr>
      </p:pic>
      <p:pic>
        <p:nvPicPr>
          <p:cNvPr id="30" name="Image 17" descr="https://test-kimi-img.moonshot.cn/pub/slides/slides_tmpl/image/25-08-06-16:17:02-d29guvkup1d2ae82khrg.png">    </p:cNvPr>
          <p:cNvPicPr>
            <a:picLocks noChangeAspect="1"/>
          </p:cNvPicPr>
          <p:nvPr/>
        </p:nvPicPr>
        <p:blipFill>
          <a:blip r:embed="rId18">
            <a:alphaModFix amt="80000"/>
          </a:blip>
          <a:stretch>
            <a:fillRect/>
          </a:stretch>
        </p:blipFill>
        <p:spPr>
          <a:xfrm>
            <a:off x="541020" y="2988945"/>
            <a:ext cx="440055" cy="44005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hv0.png">    </p:cNvPr>
          <p:cNvPicPr>
            <a:picLocks noChangeAspect="1"/>
          </p:cNvPicPr>
          <p:nvPr/>
        </p:nvPicPr>
        <p:blipFill>
          <a:blip r:embed="rId1">
            <a:alphaModFix amt="40000"/>
          </a:blip>
          <a:stretch>
            <a:fillRect/>
          </a:stretch>
        </p:blipFill>
        <p:spPr>
          <a:xfrm flipH="1" flipV="1" rot="5400000">
            <a:off x="4605020" y="-728980"/>
            <a:ext cx="2981325" cy="12192000"/>
          </a:xfrm>
          <a:prstGeom prst="rect">
            <a:avLst/>
          </a:prstGeom>
        </p:spPr>
      </p:pic>
      <p:pic>
        <p:nvPicPr>
          <p:cNvPr id="3" name="Image 1" descr="https://test-kimi-img.moonshot.cn/pub/slides/slides_tmpl/image/25-08-06-16:17:12-d29gv24up1d2ae82kitg.png">    </p:cNvPr>
          <p:cNvPicPr>
            <a:picLocks noChangeAspect="1"/>
          </p:cNvPicPr>
          <p:nvPr/>
        </p:nvPicPr>
        <p:blipFill>
          <a:blip r:embed="rId2"/>
          <a:stretch>
            <a:fillRect/>
          </a:stretch>
        </p:blipFill>
        <p:spPr>
          <a:xfrm>
            <a:off x="847725" y="4827905"/>
            <a:ext cx="10556875" cy="1059815"/>
          </a:xfrm>
          <a:prstGeom prst="rect">
            <a:avLst/>
          </a:prstGeom>
        </p:spPr>
      </p:pic>
      <p:pic>
        <p:nvPicPr>
          <p:cNvPr id="4" name="Image 2" descr="https://test-kimi-img.moonshot.cn/pub/slides/slides_tmpl/image/25-08-06-16:17:06-d29gv0kup1d2ae82kic0.jpg">    </p:cNvPr>
          <p:cNvPicPr>
            <a:picLocks noChangeAspect="1"/>
          </p:cNvPicPr>
          <p:nvPr/>
        </p:nvPicPr>
        <p:blipFill>
          <a:blip r:embed="rId3"/>
          <a:stretch>
            <a:fillRect/>
          </a:stretch>
        </p:blipFill>
        <p:spPr>
          <a:xfrm flipH="1">
            <a:off x="720725" y="4827905"/>
            <a:ext cx="91440" cy="1059815"/>
          </a:xfrm>
          <a:prstGeom prst="rect">
            <a:avLst/>
          </a:prstGeom>
        </p:spPr>
      </p:pic>
      <p:pic>
        <p:nvPicPr>
          <p:cNvPr id="5" name="Image 3" descr="https://test-kimi-img.moonshot.cn/pub/slides/slides_tmpl/image/25-08-06-16:17:12-d29gv24up1d2ae82kitg.png">    </p:cNvPr>
          <p:cNvPicPr>
            <a:picLocks noChangeAspect="1"/>
          </p:cNvPicPr>
          <p:nvPr/>
        </p:nvPicPr>
        <p:blipFill>
          <a:blip r:embed="rId4"/>
          <a:stretch>
            <a:fillRect/>
          </a:stretch>
        </p:blipFill>
        <p:spPr>
          <a:xfrm>
            <a:off x="847725" y="3660140"/>
            <a:ext cx="10556875" cy="1059815"/>
          </a:xfrm>
          <a:prstGeom prst="rect">
            <a:avLst/>
          </a:prstGeom>
        </p:spPr>
      </p:pic>
      <p:pic>
        <p:nvPicPr>
          <p:cNvPr id="6" name="Image 4" descr="https://test-kimi-img.moonshot.cn/pub/slides/slides_tmpl/image/25-08-06-16:17:06-d29gv0kup1d2ae82kic0.jpg">    </p:cNvPr>
          <p:cNvPicPr>
            <a:picLocks noChangeAspect="1"/>
          </p:cNvPicPr>
          <p:nvPr/>
        </p:nvPicPr>
        <p:blipFill>
          <a:blip r:embed="rId5"/>
          <a:stretch>
            <a:fillRect/>
          </a:stretch>
        </p:blipFill>
        <p:spPr>
          <a:xfrm flipH="1">
            <a:off x="720725" y="3660140"/>
            <a:ext cx="91440" cy="1059815"/>
          </a:xfrm>
          <a:prstGeom prst="rect">
            <a:avLst/>
          </a:prstGeom>
        </p:spPr>
      </p:pic>
      <p:pic>
        <p:nvPicPr>
          <p:cNvPr id="7" name="Image 5" descr="https://test-kimi-img.moonshot.cn/pub/slides/slides_tmpl/image/25-08-06-16:17:12-d29gv24up1d2ae82kitg.png">    </p:cNvPr>
          <p:cNvPicPr>
            <a:picLocks noChangeAspect="1"/>
          </p:cNvPicPr>
          <p:nvPr/>
        </p:nvPicPr>
        <p:blipFill>
          <a:blip r:embed="rId6"/>
          <a:stretch>
            <a:fillRect/>
          </a:stretch>
        </p:blipFill>
        <p:spPr>
          <a:xfrm>
            <a:off x="847725" y="2492375"/>
            <a:ext cx="10556875" cy="1059815"/>
          </a:xfrm>
          <a:prstGeom prst="rect">
            <a:avLst/>
          </a:prstGeom>
        </p:spPr>
      </p:pic>
      <p:pic>
        <p:nvPicPr>
          <p:cNvPr id="8" name="Image 6" descr="https://test-kimi-img.moonshot.cn/pub/slides/slides_tmpl/image/25-08-06-16:17:06-d29gv0kup1d2ae82kic0.jpg">    </p:cNvPr>
          <p:cNvPicPr>
            <a:picLocks noChangeAspect="1"/>
          </p:cNvPicPr>
          <p:nvPr/>
        </p:nvPicPr>
        <p:blipFill>
          <a:blip r:embed="rId7"/>
          <a:stretch>
            <a:fillRect/>
          </a:stretch>
        </p:blipFill>
        <p:spPr>
          <a:xfrm flipH="1">
            <a:off x="720725" y="2492375"/>
            <a:ext cx="91440" cy="1059815"/>
          </a:xfrm>
          <a:prstGeom prst="rect">
            <a:avLst/>
          </a:prstGeom>
        </p:spPr>
      </p:pic>
      <p:pic>
        <p:nvPicPr>
          <p:cNvPr id="9" name="Image 7" descr="https://test-kimi-img.moonshot.cn/pub/slides/slides_tmpl/image/25-08-06-16:17:12-d29gv24up1d2ae82kitg.png">    </p:cNvPr>
          <p:cNvPicPr>
            <a:picLocks noChangeAspect="1"/>
          </p:cNvPicPr>
          <p:nvPr/>
        </p:nvPicPr>
        <p:blipFill>
          <a:blip r:embed="rId8"/>
          <a:stretch>
            <a:fillRect/>
          </a:stretch>
        </p:blipFill>
        <p:spPr>
          <a:xfrm>
            <a:off x="842645" y="1287780"/>
            <a:ext cx="10556875" cy="1059815"/>
          </a:xfrm>
          <a:prstGeom prst="rect">
            <a:avLst/>
          </a:prstGeom>
        </p:spPr>
      </p:pic>
      <p:sp>
        <p:nvSpPr>
          <p:cNvPr id="10" name="Text 0"/>
          <p:cNvSpPr/>
          <p:nvPr/>
        </p:nvSpPr>
        <p:spPr>
          <a:xfrm>
            <a:off x="895277" y="1670724"/>
            <a:ext cx="10428138"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职业定位能够帮助个体明确职业方向，避免盲目跟风或选择错误方向导致的职业挫折。通过分析个人兴趣、能力、价值观与市场需求的匹配度，个体可以确定适合自己的职业类别、行业及岗位。</a:t>
            </a:r>
            <a:endParaRPr lang="en-US" sz="1600" dirty="0"/>
          </a:p>
        </p:txBody>
      </p:sp>
      <p:sp>
        <p:nvSpPr>
          <p:cNvPr id="11" name="Text 1"/>
          <p:cNvSpPr/>
          <p:nvPr/>
        </p:nvSpPr>
        <p:spPr>
          <a:xfrm>
            <a:off x="895277" y="1372259"/>
            <a:ext cx="10426244" cy="254000"/>
          </a:xfrm>
          <a:prstGeom prst="rect">
            <a:avLst/>
          </a:prstGeom>
          <a:noFill/>
          <a:ln/>
        </p:spPr>
        <p:txBody>
          <a:bodyPr wrap="square" lIns="91440" tIns="45720" rIns="91440" bIns="45720" rtlCol="0" anchor="t">
            <a:spAutoFit/>
          </a:bodyP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明确职业方向</a:t>
            </a:r>
            <a:endParaRPr lang="en-US" sz="1600" dirty="0"/>
          </a:p>
        </p:txBody>
      </p:sp>
      <p:sp>
        <p:nvSpPr>
          <p:cNvPr id="12" name="Text 2"/>
          <p:cNvSpPr/>
          <p:nvPr/>
        </p:nvSpPr>
        <p:spPr>
          <a:xfrm>
            <a:off x="895277" y="2848118"/>
            <a:ext cx="10428138"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准确定位可以增强职业发展的持续性。研究表明，选择不适合自己的工作，约80%的人会因动力不足或后劲乏力而频繁跳槽。定位清晰后，个人能理性应对外界诱惑，减少职业摇摆，从而积累长期经验并建立职业信誉。</a:t>
            </a:r>
            <a:endParaRPr lang="en-US" sz="1600" dirty="0"/>
          </a:p>
        </p:txBody>
      </p:sp>
      <p:sp>
        <p:nvSpPr>
          <p:cNvPr id="13" name="Text 3"/>
          <p:cNvSpPr/>
          <p:nvPr/>
        </p:nvSpPr>
        <p:spPr>
          <a:xfrm>
            <a:off x="895277" y="2549700"/>
            <a:ext cx="10426244" cy="254000"/>
          </a:xfrm>
          <a:prstGeom prst="rect">
            <a:avLst/>
          </a:prstGeom>
          <a:noFill/>
          <a:ln/>
        </p:spPr>
        <p:txBody>
          <a:bodyPr wrap="square" lIns="91440" tIns="45720" rIns="91440" bIns="45720" rtlCol="0" anchor="t">
            <a:spAutoFit/>
          </a:bodyP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提升职业稳定性</a:t>
            </a:r>
            <a:endParaRPr lang="en-US" sz="1600" dirty="0"/>
          </a:p>
        </p:txBody>
      </p:sp>
      <p:sp>
        <p:nvSpPr>
          <p:cNvPr id="14" name="Text 4"/>
          <p:cNvSpPr/>
          <p:nvPr/>
        </p:nvSpPr>
        <p:spPr>
          <a:xfrm>
            <a:off x="895277" y="4025408"/>
            <a:ext cx="10428138"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职业定位帮助个体集中精力提升关键技能，而非泛化学习。精准定位可针对目标岗位的技能要求进行定向培养，形成差异化优势。同时，定位还能帮助展示个人核心价值，使企业更易识别其匹配度，从而获得培养机会或晋升支持。</a:t>
            </a:r>
            <a:endParaRPr lang="en-US" sz="1600" dirty="0"/>
          </a:p>
        </p:txBody>
      </p:sp>
      <p:sp>
        <p:nvSpPr>
          <p:cNvPr id="15" name="Text 5"/>
          <p:cNvSpPr/>
          <p:nvPr/>
        </p:nvSpPr>
        <p:spPr>
          <a:xfrm>
            <a:off x="895277" y="3726990"/>
            <a:ext cx="10426244" cy="254000"/>
          </a:xfrm>
          <a:prstGeom prst="rect">
            <a:avLst/>
          </a:prstGeom>
          <a:noFill/>
          <a:ln/>
        </p:spPr>
        <p:txBody>
          <a:bodyPr wrap="square" lIns="91440" tIns="45720" rIns="91440" bIns="45720" rtlCol="0" anchor="t">
            <a:spAutoFit/>
          </a:bodyP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优化资源分配</a:t>
            </a:r>
            <a:endParaRPr lang="en-US" sz="1600" dirty="0"/>
          </a:p>
        </p:txBody>
      </p:sp>
      <p:sp>
        <p:nvSpPr>
          <p:cNvPr id="16" name="Text 6"/>
          <p:cNvSpPr/>
          <p:nvPr/>
        </p:nvSpPr>
        <p:spPr>
          <a:xfrm>
            <a:off x="895277" y="5202698"/>
            <a:ext cx="10428138" cy="533400"/>
          </a:xfrm>
          <a:prstGeom prst="rect">
            <a:avLst/>
          </a:prstGeom>
          <a:noFill/>
          <a:ln/>
        </p:spPr>
        <p:txBody>
          <a:bodyPr wrap="square" lIns="91440" tIns="45720" rIns="91440" bIns="45720" rtlCol="0" anchor="t">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职业定位的最高层次是将工作视为“志业”，通过职业行为实现人生价值与社会使命。这种定位不仅提升个人成就感，还能推动社会进步，让个人在职业发展中找到更深层次的意义。</a:t>
            </a:r>
            <a:endParaRPr lang="en-US" sz="1600" dirty="0"/>
          </a:p>
        </p:txBody>
      </p:sp>
      <p:sp>
        <p:nvSpPr>
          <p:cNvPr id="17" name="Text 7"/>
          <p:cNvSpPr/>
          <p:nvPr/>
        </p:nvSpPr>
        <p:spPr>
          <a:xfrm>
            <a:off x="895277" y="4904280"/>
            <a:ext cx="10426244" cy="254000"/>
          </a:xfrm>
          <a:prstGeom prst="rect">
            <a:avLst/>
          </a:prstGeom>
          <a:noFill/>
          <a:ln/>
        </p:spPr>
        <p:txBody>
          <a:bodyPr wrap="square" lIns="91440" tIns="45720" rIns="91440" bIns="45720" rtlCol="0" anchor="t">
            <a:spAutoFit/>
          </a:bodyP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促进个人价值实现</a:t>
            </a:r>
            <a:endParaRPr lang="en-US" sz="1600" dirty="0"/>
          </a:p>
        </p:txBody>
      </p:sp>
      <p:sp>
        <p:nvSpPr>
          <p:cNvPr id="18" name="Text 8"/>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职业定位四大意义</a:t>
            </a:r>
            <a:endParaRPr lang="en-US" sz="1600" dirty="0"/>
          </a:p>
        </p:txBody>
      </p:sp>
      <p:pic>
        <p:nvPicPr>
          <p:cNvPr id="19" name="Image 8" descr="https://test-kimi-img.moonshot.cn/pub/slides/slides_tmpl/image/25-08-06-16:17:06-d29gv0kup1d2ae82kic0.jpg">    </p:cNvPr>
          <p:cNvPicPr>
            <a:picLocks noChangeAspect="1"/>
          </p:cNvPicPr>
          <p:nvPr/>
        </p:nvPicPr>
        <p:blipFill>
          <a:blip r:embed="rId9"/>
          <a:stretch>
            <a:fillRect/>
          </a:stretch>
        </p:blipFill>
        <p:spPr>
          <a:xfrm flipH="1">
            <a:off x="715645" y="1287780"/>
            <a:ext cx="91440" cy="1059815"/>
          </a:xfrm>
          <a:prstGeom prst="rect">
            <a:avLst/>
          </a:prstGeom>
        </p:spPr>
      </p:pic>
      <p:pic>
        <p:nvPicPr>
          <p:cNvPr id="20" name="Image 9" descr="https://test-kimi-img.moonshot.cn/pub/slides/slides_tmpl/image/25-08-06-16:17:02-d29guvkup1d2ae82khq0.png">    </p:cNvPr>
          <p:cNvPicPr>
            <a:picLocks noChangeAspect="1"/>
          </p:cNvPicPr>
          <p:nvPr/>
        </p:nvPicPr>
        <p:blipFill>
          <a:blip r:embed="rId10"/>
          <a:stretch>
            <a:fillRect/>
          </a:stretch>
        </p:blipFill>
        <p:spPr>
          <a:xfrm rot="16200000">
            <a:off x="-284480" y="275590"/>
            <a:ext cx="1076325" cy="539750"/>
          </a:xfrm>
          <a:prstGeom prst="rect">
            <a:avLst/>
          </a:prstGeom>
        </p:spPr>
      </p:pic>
      <p:pic>
        <p:nvPicPr>
          <p:cNvPr id="21" name="Image 10" descr="https://test-kimi-img.moonshot.cn/pub/slides/slides_tmpl/image/25-08-06-16:17:02-d29guvkup1d2ae82khrg.png">    </p:cNvPr>
          <p:cNvPicPr>
            <a:picLocks noChangeAspect="1"/>
          </p:cNvPicPr>
          <p:nvPr/>
        </p:nvPicPr>
        <p:blipFill>
          <a:blip r:embed="rId11">
            <a:alphaModFix amt="80000"/>
          </a:blip>
          <a:stretch>
            <a:fillRect/>
          </a:stretch>
        </p:blipFill>
        <p:spPr>
          <a:xfrm>
            <a:off x="204470" y="-62865"/>
            <a:ext cx="386080" cy="38608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90.png">    </p:cNvPr>
          <p:cNvPicPr>
            <a:picLocks noChangeAspect="1"/>
          </p:cNvPicPr>
          <p:nvPr/>
        </p:nvPicPr>
        <p:blipFill>
          <a:blip r:embed="rId1"/>
          <a:stretch>
            <a:fillRect/>
          </a:stretch>
        </p:blipFill>
        <p:spPr>
          <a:xfrm>
            <a:off x="4557395" y="4359910"/>
            <a:ext cx="2890520" cy="2890520"/>
          </a:xfrm>
          <a:prstGeom prst="rect">
            <a:avLst/>
          </a:prstGeom>
        </p:spPr>
      </p:pic>
      <p:pic>
        <p:nvPicPr>
          <p:cNvPr id="3" name="Image 1" descr="https://test-kimi-img.moonshot.cn/pub/slides/slides_tmpl/image/25-08-06-16:17:03-d29guvsup1d2ae82ki8g.png">    </p:cNvPr>
          <p:cNvPicPr>
            <a:picLocks noChangeAspect="1"/>
          </p:cNvPicPr>
          <p:nvPr/>
        </p:nvPicPr>
        <p:blipFill>
          <a:blip r:embed="rId2"/>
          <a:stretch>
            <a:fillRect/>
          </a:stretch>
        </p:blipFill>
        <p:spPr>
          <a:xfrm>
            <a:off x="-53975" y="5616575"/>
            <a:ext cx="6200775" cy="1250950"/>
          </a:xfrm>
          <a:prstGeom prst="rect">
            <a:avLst/>
          </a:prstGeom>
        </p:spPr>
      </p:pic>
      <p:pic>
        <p:nvPicPr>
          <p:cNvPr id="4" name="Image 2" descr="https://test-kimi-img.moonshot.cn/pub/slides/slides_tmpl/image/25-08-06-16:17:03-d29guvsup1d2ae82ki8g.png">    </p:cNvPr>
          <p:cNvPicPr>
            <a:picLocks noChangeAspect="1"/>
          </p:cNvPicPr>
          <p:nvPr/>
        </p:nvPicPr>
        <p:blipFill>
          <a:blip r:embed="rId3"/>
          <a:stretch>
            <a:fillRect/>
          </a:stretch>
        </p:blipFill>
        <p:spPr>
          <a:xfrm>
            <a:off x="6114415" y="5619115"/>
            <a:ext cx="6200775" cy="1250950"/>
          </a:xfrm>
          <a:prstGeom prst="rect">
            <a:avLst/>
          </a:prstGeom>
        </p:spPr>
      </p:pic>
      <p:sp>
        <p:nvSpPr>
          <p:cNvPr id="5" name="Text 0"/>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个人内在四原则</a:t>
            </a:r>
            <a:endParaRPr lang="en-US" sz="1600" dirty="0"/>
          </a:p>
        </p:txBody>
      </p:sp>
      <p:sp>
        <p:nvSpPr>
          <p:cNvPr id="6" name="Text 1"/>
          <p:cNvSpPr/>
          <p:nvPr/>
        </p:nvSpPr>
        <p:spPr>
          <a:xfrm>
            <a:off x="578144" y="2491105"/>
            <a:ext cx="5336089" cy="2489200"/>
          </a:xfrm>
          <a:prstGeom prst="rect">
            <a:avLst/>
          </a:prstGeom>
          <a:noFill/>
          <a:ln/>
        </p:spPr>
        <p:txBody>
          <a:bodyPr wrap="square" lIns="91440" tIns="45720" rIns="91440" bIns="45720" rtlCol="0" anchor="t">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职业定位需遵循个人内在原则，包括择己所爱、择己所长、择己所需、择己所利。选择与个人兴趣高度匹配的职业方向，能激发内在动力与创造力，减少职业倦怠；基于个人优势与技能进行职业定位，避免泛化学习；职业需符合个人价值观，增强工作认同感与持久性；同时，职业需具备成长潜力与物质回报的平衡。</a:t>
            </a:r>
            <a:endParaRPr lang="en-US" sz="1600" dirty="0"/>
          </a:p>
        </p:txBody>
      </p:sp>
      <p:sp>
        <p:nvSpPr>
          <p:cNvPr id="7" name="Text 2"/>
          <p:cNvSpPr/>
          <p:nvPr/>
        </p:nvSpPr>
        <p:spPr>
          <a:xfrm>
            <a:off x="533400" y="1903730"/>
            <a:ext cx="5424805" cy="368300"/>
          </a:xfrm>
          <a:prstGeom prst="rect">
            <a:avLst/>
          </a:prstGeom>
          <a:noFill/>
          <a:ln/>
        </p:spPr>
        <p:txBody>
          <a:bodyPr wrap="square" lIns="91440" tIns="45720" rIns="91440" bIns="45720" rtlCol="0" anchor="t">
            <a:spAutoFit/>
          </a:bodyPr>
          <a:lstStyle/>
          <a:p>
            <a:pPr algn="just" indent="0" marL="0">
              <a:lnSpc>
                <a:spcPct val="100000"/>
              </a:lnSpc>
              <a:buNone/>
            </a:pPr>
            <a:r>
              <a:rPr lang="en-US" sz="2400" dirty="0">
                <a:solidFill>
                  <a:srgbClr val="158011"/>
                </a:solidFill>
                <a:latin typeface="MiSans" pitchFamily="34" charset="0"/>
                <a:ea typeface="MiSans" pitchFamily="34" charset="-122"/>
                <a:cs typeface="MiSans" pitchFamily="34" charset="-120"/>
              </a:rPr>
              <a:t>个人内在原则</a:t>
            </a:r>
            <a:endParaRPr lang="en-US" sz="1600" dirty="0"/>
          </a:p>
        </p:txBody>
      </p:sp>
      <p:pic>
        <p:nvPicPr>
          <p:cNvPr id="8" name="Image 3" descr="https://test-kimi-img.moonshot.cn/pub/slides/slides_tmpl/image/25-08-06-16:17:02-d29guvkup1d2ae82khu0.png">    </p:cNvPr>
          <p:cNvPicPr>
            <a:picLocks noChangeAspect="1"/>
          </p:cNvPicPr>
          <p:nvPr/>
        </p:nvPicPr>
        <p:blipFill>
          <a:blip r:embed="rId4"/>
          <a:stretch>
            <a:fillRect/>
          </a:stretch>
        </p:blipFill>
        <p:spPr>
          <a:xfrm flipH="1" flipV="1" rot="14040000">
            <a:off x="304800" y="-60960"/>
            <a:ext cx="814070" cy="814070"/>
          </a:xfrm>
          <a:prstGeom prst="rect">
            <a:avLst/>
          </a:prstGeom>
        </p:spPr>
      </p:pic>
      <p:pic>
        <p:nvPicPr>
          <p:cNvPr id="9" name="Image 4" descr="https://test-kimi-img.moonshot.cn/pub/slides/slides_tmpl/image/25-08-06-16:17:02-d29guvkup1d2ae82khr0.png">    </p:cNvPr>
          <p:cNvPicPr>
            <a:picLocks noChangeAspect="1"/>
          </p:cNvPicPr>
          <p:nvPr/>
        </p:nvPicPr>
        <p:blipFill>
          <a:blip r:embed="rId5"/>
          <a:stretch>
            <a:fillRect/>
          </a:stretch>
        </p:blipFill>
        <p:spPr>
          <a:xfrm flipH="1" flipV="1">
            <a:off x="68580" y="401320"/>
            <a:ext cx="588010" cy="588010"/>
          </a:xfrm>
          <a:prstGeom prst="rect">
            <a:avLst/>
          </a:prstGeom>
        </p:spPr>
      </p:pic>
      <p:pic>
        <p:nvPicPr>
          <p:cNvPr id="10" name="Image 5" descr="https://test-kimi-img.moonshot.cn/pub/slides/slides_tmpl/image/25-08-06-16:17:04-d29gv04up1d2ae82ki9g.png">    </p:cNvPr>
          <p:cNvPicPr>
            <a:picLocks noChangeAspect="1"/>
          </p:cNvPicPr>
          <p:nvPr/>
        </p:nvPicPr>
        <p:blipFill>
          <a:blip r:embed="rId6"/>
          <a:stretch>
            <a:fillRect/>
          </a:stretch>
        </p:blipFill>
        <p:spPr>
          <a:xfrm>
            <a:off x="6457950" y="1238250"/>
            <a:ext cx="4551680" cy="3474085"/>
          </a:xfrm>
          <a:prstGeom prst="rect">
            <a:avLst/>
          </a:prstGeom>
        </p:spPr>
      </p:pic>
      <p:pic>
        <p:nvPicPr>
          <p:cNvPr id="11" name="Image 6" descr="https://test-kimi-img.moonshot.cn/pub/slides/slides_tmpl/image/25-08-06-16:17:05-d29gv0cup1d2ae82kibg.png">    </p:cNvPr>
          <p:cNvPicPr>
            <a:picLocks noChangeAspect="1"/>
          </p:cNvPicPr>
          <p:nvPr/>
        </p:nvPicPr>
        <p:blipFill>
          <a:blip r:embed="rId7"/>
          <a:stretch>
            <a:fillRect/>
          </a:stretch>
        </p:blipFill>
        <p:spPr>
          <a:xfrm>
            <a:off x="6686550" y="1463040"/>
            <a:ext cx="4612005" cy="3535680"/>
          </a:xfrm>
          <a:prstGeom prst="rect">
            <a:avLst/>
          </a:prstGeom>
        </p:spPr>
      </p:pic>
      <p:pic>
        <p:nvPicPr>
          <p:cNvPr id="12" name="Image 7" descr="https://test-kimi-img.moonshot.cn/pub/slides/slides_tmpl/image/25-08-06-16:17:02-d29guvkup1d2ae82khq0.png">    </p:cNvPr>
          <p:cNvPicPr>
            <a:picLocks noChangeAspect="1"/>
          </p:cNvPicPr>
          <p:nvPr/>
        </p:nvPicPr>
        <p:blipFill>
          <a:blip r:embed="rId8"/>
          <a:stretch>
            <a:fillRect/>
          </a:stretch>
        </p:blipFill>
        <p:spPr>
          <a:xfrm flipH="1" rot="5400000">
            <a:off x="11033760" y="5330190"/>
            <a:ext cx="1542415" cy="773430"/>
          </a:xfrm>
          <a:prstGeom prst="rect">
            <a:avLst/>
          </a:prstGeom>
        </p:spPr>
      </p:pic>
      <p:pic>
        <p:nvPicPr>
          <p:cNvPr id="13" name="Image 8" descr="https://test-kimi-img.moonshot.cn/pub/slides/slides_tmpl/image/25-08-06-16:17:02-d29guvkup1d2ae82khrg.png">    </p:cNvPr>
          <p:cNvPicPr>
            <a:picLocks noChangeAspect="1"/>
          </p:cNvPicPr>
          <p:nvPr/>
        </p:nvPicPr>
        <p:blipFill>
          <a:blip r:embed="rId9">
            <a:alphaModFix amt="80000"/>
          </a:blip>
          <a:stretch>
            <a:fillRect/>
          </a:stretch>
        </p:blipFill>
        <p:spPr>
          <a:xfrm flipH="1">
            <a:off x="11418570" y="4875530"/>
            <a:ext cx="553085" cy="553085"/>
          </a:xfrm>
          <a:prstGeom prst="rect">
            <a:avLst/>
          </a:prstGeom>
        </p:spPr>
      </p:pic>
      <p:pic>
        <p:nvPicPr>
          <p:cNvPr id="14" name="Image 9" descr="https://test-kimi-img.moonshot.cn/pub/slides/slides_tmpl/image/25-08-06-16:17:02-d29guvkup1d2ae82khrg.png">    </p:cNvPr>
          <p:cNvPicPr>
            <a:picLocks noChangeAspect="1"/>
          </p:cNvPicPr>
          <p:nvPr/>
        </p:nvPicPr>
        <p:blipFill>
          <a:blip r:embed="rId10">
            <a:alphaModFix amt="80000"/>
          </a:blip>
          <a:stretch>
            <a:fillRect/>
          </a:stretch>
        </p:blipFill>
        <p:spPr>
          <a:xfrm>
            <a:off x="8890635" y="323850"/>
            <a:ext cx="514985" cy="514985"/>
          </a:xfrm>
          <a:prstGeom prst="rect">
            <a:avLst/>
          </a:prstGeom>
        </p:spPr>
      </p:pic>
      <p:pic>
        <p:nvPicPr>
          <p:cNvPr id="15" name="Image 10" descr="https://test-kimi-img.moonshot.cn/pub/slides/slides_tmpl/image/25-08-06-16:17:02-d29guvkup1d2ae82khrg.png">    </p:cNvPr>
          <p:cNvPicPr>
            <a:picLocks noChangeAspect="1"/>
          </p:cNvPicPr>
          <p:nvPr/>
        </p:nvPicPr>
        <p:blipFill>
          <a:blip r:embed="rId11">
            <a:alphaModFix amt="80000"/>
          </a:blip>
          <a:stretch>
            <a:fillRect/>
          </a:stretch>
        </p:blipFill>
        <p:spPr>
          <a:xfrm>
            <a:off x="7295515" y="5267325"/>
            <a:ext cx="253365" cy="253365"/>
          </a:xfrm>
          <a:prstGeom prst="rect">
            <a:avLst/>
          </a:prstGeom>
        </p:spPr>
      </p:pic>
      <p:pic>
        <p:nvPicPr>
          <p:cNvPr id="16" name="Image 11" descr="https://test-kimi-img.moonshot.cn/pub/slides/slides_tmpl/image/25-08-06-16:17:02-d29guvkup1d2ae82khu0.png">    </p:cNvPr>
          <p:cNvPicPr>
            <a:picLocks noChangeAspect="1"/>
          </p:cNvPicPr>
          <p:nvPr/>
        </p:nvPicPr>
        <p:blipFill>
          <a:blip r:embed="rId12"/>
          <a:stretch>
            <a:fillRect/>
          </a:stretch>
        </p:blipFill>
        <p:spPr>
          <a:xfrm flipH="1" flipV="1" rot="19020000">
            <a:off x="11404600" y="2540635"/>
            <a:ext cx="652145" cy="652145"/>
          </a:xfrm>
          <a:prstGeom prst="rect">
            <a:avLst/>
          </a:prstGeom>
        </p:spPr>
      </p:pic>
      <p:pic>
        <p:nvPicPr>
          <p:cNvPr id="17" name="Image 12" descr="https://test-kimi-img.moonshot.cn/pub/slides/slides_tmpl/image/25-08-06-16:17:02-d29guvkup1d2ae82khu0.png">    </p:cNvPr>
          <p:cNvPicPr>
            <a:picLocks noChangeAspect="1"/>
          </p:cNvPicPr>
          <p:nvPr/>
        </p:nvPicPr>
        <p:blipFill>
          <a:blip r:embed="rId13"/>
          <a:stretch>
            <a:fillRect/>
          </a:stretch>
        </p:blipFill>
        <p:spPr>
          <a:xfrm flipH="1" flipV="1" rot="11100000">
            <a:off x="9935210" y="810260"/>
            <a:ext cx="368935" cy="36893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7g.png">    </p:cNvPr>
          <p:cNvPicPr>
            <a:picLocks noChangeAspect="1"/>
          </p:cNvPicPr>
          <p:nvPr/>
        </p:nvPicPr>
        <p:blipFill>
          <a:blip r:embed="rId1"/>
          <a:stretch>
            <a:fillRect/>
          </a:stretch>
        </p:blipFill>
        <p:spPr>
          <a:xfrm>
            <a:off x="2453005" y="6285865"/>
            <a:ext cx="7286625" cy="117475"/>
          </a:xfrm>
          <a:prstGeom prst="rect">
            <a:avLst/>
          </a:prstGeom>
        </p:spPr>
      </p:pic>
      <p:pic>
        <p:nvPicPr>
          <p:cNvPr id="3" name="Image 1" descr="https://test-kimi-img.moonshot.cn/pub/slides/slides_tmpl/image/25-08-06-16:17:03-d29guvsup1d2ae82ki1g.jpg">    </p:cNvPr>
          <p:cNvPicPr>
            <a:picLocks noChangeAspect="1"/>
          </p:cNvPicPr>
          <p:nvPr/>
        </p:nvPicPr>
        <p:blipFill>
          <a:blip r:embed="rId2"/>
          <a:stretch>
            <a:fillRect/>
          </a:stretch>
        </p:blipFill>
        <p:spPr>
          <a:xfrm>
            <a:off x="0" y="230505"/>
            <a:ext cx="12191365" cy="541020"/>
          </a:xfrm>
          <a:prstGeom prst="rect">
            <a:avLst/>
          </a:prstGeom>
        </p:spPr>
      </p:pic>
      <p:pic>
        <p:nvPicPr>
          <p:cNvPr id="4" name="Image 2" descr="https://test-kimi-img.moonshot.cn/pub/slides/slides_tmpl/image/25-08-06-16:17:02-d29guvkup1d2ae82khq0.png">    </p:cNvPr>
          <p:cNvPicPr>
            <a:picLocks noChangeAspect="1"/>
          </p:cNvPicPr>
          <p:nvPr/>
        </p:nvPicPr>
        <p:blipFill>
          <a:blip r:embed="rId3"/>
          <a:stretch>
            <a:fillRect/>
          </a:stretch>
        </p:blipFill>
        <p:spPr>
          <a:xfrm flipH="1" rot="16200000">
            <a:off x="-235585" y="226060"/>
            <a:ext cx="944880" cy="473710"/>
          </a:xfrm>
          <a:prstGeom prst="rect">
            <a:avLst/>
          </a:prstGeom>
        </p:spPr>
      </p:pic>
      <p:pic>
        <p:nvPicPr>
          <p:cNvPr id="5" name="Image 3" descr="https://test-kimi-img.moonshot.cn/pub/slides/slides_tmpl/image/25-08-06-16:17:12-d29gv24up1d2ae82kim0.png">    </p:cNvPr>
          <p:cNvPicPr>
            <a:picLocks noChangeAspect="1"/>
          </p:cNvPicPr>
          <p:nvPr/>
        </p:nvPicPr>
        <p:blipFill>
          <a:blip r:embed="rId4"/>
          <a:stretch>
            <a:fillRect/>
          </a:stretch>
        </p:blipFill>
        <p:spPr>
          <a:xfrm flipH="1">
            <a:off x="106680" y="1621155"/>
            <a:ext cx="5991225" cy="4051300"/>
          </a:xfrm>
          <a:prstGeom prst="rect">
            <a:avLst/>
          </a:prstGeom>
        </p:spPr>
      </p:pic>
      <p:pic>
        <p:nvPicPr>
          <p:cNvPr id="6" name="Image 4" descr="https://test-kimi-img.moonshot.cn/pub/slides/slides_tmpl/image/25-08-06-16:17:12-d29gv24up1d2ae82kim0.png">    </p:cNvPr>
          <p:cNvPicPr>
            <a:picLocks noChangeAspect="1"/>
          </p:cNvPicPr>
          <p:nvPr/>
        </p:nvPicPr>
        <p:blipFill>
          <a:blip r:embed="rId5"/>
          <a:stretch>
            <a:fillRect/>
          </a:stretch>
        </p:blipFill>
        <p:spPr>
          <a:xfrm>
            <a:off x="6076315" y="1619885"/>
            <a:ext cx="5991225" cy="4051300"/>
          </a:xfrm>
          <a:prstGeom prst="rect">
            <a:avLst/>
          </a:prstGeom>
        </p:spPr>
      </p:pic>
      <p:sp>
        <p:nvSpPr>
          <p:cNvPr id="7" name="Text 0"/>
          <p:cNvSpPr/>
          <p:nvPr/>
        </p:nvSpPr>
        <p:spPr>
          <a:xfrm>
            <a:off x="611505" y="3158490"/>
            <a:ext cx="4860290" cy="17780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1A2E35"/>
                </a:solidFill>
                <a:latin typeface="MiSans" pitchFamily="34" charset="0"/>
                <a:ea typeface="MiSans" pitchFamily="34" charset="-122"/>
                <a:cs typeface="MiSans" pitchFamily="34" charset="-120"/>
              </a:rPr>
              <a:t>职业选择需结合国家战略与社会需求，如投身粮食安全、科技攻关等关键领域，或响应基层就业、乡村振兴政策导向等。将个人发展与国家战略相结合，实现个人价值与社会价值的统一。</a:t>
            </a:r>
            <a:endParaRPr lang="en-US" sz="1600" dirty="0"/>
          </a:p>
        </p:txBody>
      </p:sp>
      <p:sp>
        <p:nvSpPr>
          <p:cNvPr id="8" name="Text 1"/>
          <p:cNvSpPr/>
          <p:nvPr/>
        </p:nvSpPr>
        <p:spPr>
          <a:xfrm>
            <a:off x="611505" y="1904365"/>
            <a:ext cx="4860925" cy="829945"/>
          </a:xfrm>
          <a:prstGeom prst="rect">
            <a:avLst/>
          </a:prstGeom>
          <a:noFill/>
          <a:ln/>
        </p:spPr>
        <p:txBody>
          <a:bodyPr wrap="square" lIns="91440" tIns="45720" rIns="91440" bIns="45720" rtlCol="0" anchor="ctr"/>
          <a:lstStyle/>
          <a:p>
            <a:pPr algn="just" indent="0" marL="0">
              <a:lnSpc>
                <a:spcPct val="100000"/>
              </a:lnSpc>
              <a:buNone/>
            </a:pPr>
            <a:r>
              <a:rPr lang="en-US" sz="2400" dirty="0">
                <a:solidFill>
                  <a:srgbClr val="FFFFFF"/>
                </a:solidFill>
                <a:latin typeface="MiSans" pitchFamily="34" charset="0"/>
                <a:ea typeface="MiSans" pitchFamily="34" charset="-122"/>
                <a:cs typeface="MiSans" pitchFamily="34" charset="-120"/>
              </a:rPr>
              <a:t>国家与社会需求优先</a:t>
            </a:r>
            <a:endParaRPr lang="en-US" sz="1600" dirty="0"/>
          </a:p>
        </p:txBody>
      </p:sp>
      <p:sp>
        <p:nvSpPr>
          <p:cNvPr id="9" name="Shape 2"/>
          <p:cNvSpPr/>
          <p:nvPr/>
        </p:nvSpPr>
        <p:spPr>
          <a:xfrm>
            <a:off x="710565" y="2768600"/>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10" name="Text 3"/>
          <p:cNvSpPr/>
          <p:nvPr/>
        </p:nvSpPr>
        <p:spPr>
          <a:xfrm>
            <a:off x="710565" y="2768600"/>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1" name="Text 4"/>
          <p:cNvSpPr/>
          <p:nvPr/>
        </p:nvSpPr>
        <p:spPr>
          <a:xfrm>
            <a:off x="6707505" y="3158490"/>
            <a:ext cx="4860290" cy="1422400"/>
          </a:xfrm>
          <a:prstGeom prst="rect">
            <a:avLst/>
          </a:prstGeom>
          <a:noFill/>
          <a:ln/>
        </p:spPr>
        <p:txBody>
          <a:bodyPr wrap="square" lIns="91440" tIns="45720" rIns="91440" bIns="45720" rtlCol="0" anchor="ctr">
            <a:spAutoFit/>
          </a:bodyPr>
          <a:lstStyle/>
          <a:p>
            <a:pPr algn="r" indent="0" marL="0">
              <a:lnSpc>
                <a:spcPct val="130000"/>
              </a:lnSpc>
              <a:buNone/>
            </a:pPr>
            <a:r>
              <a:rPr lang="en-US" sz="1800" dirty="0">
                <a:solidFill>
                  <a:srgbClr val="1A2E35"/>
                </a:solidFill>
                <a:latin typeface="MiSans" pitchFamily="34" charset="0"/>
                <a:ea typeface="MiSans" pitchFamily="34" charset="-122"/>
                <a:cs typeface="MiSans" pitchFamily="34" charset="-120"/>
              </a:rPr>
              <a:t>优先选择朝阳行业，并分析目标岗位的任职要求与个人能力的匹配度，避免盲目跟风热门领域。通过精准匹配，提高职业发展的成功率和稳定性。</a:t>
            </a:r>
            <a:endParaRPr lang="en-US" sz="1600" dirty="0"/>
          </a:p>
        </p:txBody>
      </p:sp>
      <p:sp>
        <p:nvSpPr>
          <p:cNvPr id="12" name="Text 5"/>
          <p:cNvSpPr/>
          <p:nvPr/>
        </p:nvSpPr>
        <p:spPr>
          <a:xfrm>
            <a:off x="6680835" y="1828165"/>
            <a:ext cx="4860925" cy="829945"/>
          </a:xfrm>
          <a:prstGeom prst="rect">
            <a:avLst/>
          </a:prstGeom>
          <a:noFill/>
          <a:ln/>
        </p:spPr>
        <p:txBody>
          <a:bodyPr wrap="square" lIns="91440" tIns="45720" rIns="91440" bIns="45720" rtlCol="0" anchor="ctr"/>
          <a:lstStyle/>
          <a:p>
            <a:pPr algn="l" indent="0" marL="0">
              <a:lnSpc>
                <a:spcPct val="100000"/>
              </a:lnSpc>
              <a:buNone/>
            </a:pPr>
            <a:r>
              <a:rPr lang="en-US" sz="2400" dirty="0">
                <a:solidFill>
                  <a:srgbClr val="FFFFFF"/>
                </a:solidFill>
                <a:latin typeface="MiSans" pitchFamily="34" charset="0"/>
                <a:ea typeface="MiSans" pitchFamily="34" charset="-122"/>
                <a:cs typeface="MiSans" pitchFamily="34" charset="-120"/>
              </a:rPr>
              <a:t>行业趋势与岗位适配</a:t>
            </a:r>
            <a:endParaRPr lang="en-US" sz="1600" dirty="0"/>
          </a:p>
        </p:txBody>
      </p:sp>
      <p:sp>
        <p:nvSpPr>
          <p:cNvPr id="13" name="Shape 6"/>
          <p:cNvSpPr/>
          <p:nvPr/>
        </p:nvSpPr>
        <p:spPr>
          <a:xfrm flipH="1">
            <a:off x="6548755" y="2759710"/>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14" name="Text 7"/>
          <p:cNvSpPr/>
          <p:nvPr/>
        </p:nvSpPr>
        <p:spPr>
          <a:xfrm>
            <a:off x="6548755" y="2759710"/>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5" name="Text 8"/>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社会需求双原则</a:t>
            </a:r>
            <a:endParaRPr lang="en-US" sz="1600" dirty="0"/>
          </a:p>
        </p:txBody>
      </p:sp>
      <p:pic>
        <p:nvPicPr>
          <p:cNvPr id="16" name="Image 5" descr="https://test-kimi-img.moonshot.cn/pub/slides/slides_tmpl/image/25-08-06-16:17:08-d29gv14up1d2ae82kieg.png">    </p:cNvPr>
          <p:cNvPicPr>
            <a:picLocks noChangeAspect="1"/>
          </p:cNvPicPr>
          <p:nvPr/>
        </p:nvPicPr>
        <p:blipFill>
          <a:blip r:embed="rId6"/>
          <a:stretch>
            <a:fillRect/>
          </a:stretch>
        </p:blipFill>
        <p:spPr>
          <a:xfrm>
            <a:off x="10051415" y="6223635"/>
            <a:ext cx="179705" cy="179705"/>
          </a:xfrm>
          <a:prstGeom prst="rect">
            <a:avLst/>
          </a:prstGeom>
        </p:spPr>
      </p:pic>
      <p:pic>
        <p:nvPicPr>
          <p:cNvPr id="17" name="Image 6" descr="https://test-kimi-img.moonshot.cn/pub/slides/slides_tmpl/image/25-08-06-16:17:08-d29gv14up1d2ae82kieg.png">    </p:cNvPr>
          <p:cNvPicPr>
            <a:picLocks noChangeAspect="1"/>
          </p:cNvPicPr>
          <p:nvPr/>
        </p:nvPicPr>
        <p:blipFill>
          <a:blip r:embed="rId7"/>
          <a:stretch>
            <a:fillRect/>
          </a:stretch>
        </p:blipFill>
        <p:spPr>
          <a:xfrm>
            <a:off x="10445115" y="6223635"/>
            <a:ext cx="179705" cy="179705"/>
          </a:xfrm>
          <a:prstGeom prst="rect">
            <a:avLst/>
          </a:prstGeom>
        </p:spPr>
      </p:pic>
      <p:pic>
        <p:nvPicPr>
          <p:cNvPr id="18" name="Image 7" descr="https://test-kimi-img.moonshot.cn/pub/slides/slides_tmpl/image/25-08-06-16:17:08-d29gv14up1d2ae82kieg.png">    </p:cNvPr>
          <p:cNvPicPr>
            <a:picLocks noChangeAspect="1"/>
          </p:cNvPicPr>
          <p:nvPr/>
        </p:nvPicPr>
        <p:blipFill>
          <a:blip r:embed="rId8"/>
          <a:stretch>
            <a:fillRect/>
          </a:stretch>
        </p:blipFill>
        <p:spPr>
          <a:xfrm>
            <a:off x="10838815" y="6223635"/>
            <a:ext cx="179705" cy="179705"/>
          </a:xfrm>
          <a:prstGeom prst="rect">
            <a:avLst/>
          </a:prstGeom>
        </p:spPr>
      </p:pic>
      <p:pic>
        <p:nvPicPr>
          <p:cNvPr id="19" name="Image 8" descr="https://test-kimi-img.moonshot.cn/pub/slides/slides_tmpl/image/25-08-06-16:17:08-d29gv14up1d2ae82kieg.png">    </p:cNvPr>
          <p:cNvPicPr>
            <a:picLocks noChangeAspect="1"/>
          </p:cNvPicPr>
          <p:nvPr/>
        </p:nvPicPr>
        <p:blipFill>
          <a:blip r:embed="rId9"/>
          <a:stretch>
            <a:fillRect/>
          </a:stretch>
        </p:blipFill>
        <p:spPr>
          <a:xfrm>
            <a:off x="1269365" y="6223635"/>
            <a:ext cx="179705" cy="179705"/>
          </a:xfrm>
          <a:prstGeom prst="rect">
            <a:avLst/>
          </a:prstGeom>
        </p:spPr>
      </p:pic>
      <p:pic>
        <p:nvPicPr>
          <p:cNvPr id="20" name="Image 9" descr="https://test-kimi-img.moonshot.cn/pub/slides/slides_tmpl/image/25-08-06-16:17:08-d29gv14up1d2ae82kieg.png">    </p:cNvPr>
          <p:cNvPicPr>
            <a:picLocks noChangeAspect="1"/>
          </p:cNvPicPr>
          <p:nvPr/>
        </p:nvPicPr>
        <p:blipFill>
          <a:blip r:embed="rId10"/>
          <a:stretch>
            <a:fillRect/>
          </a:stretch>
        </p:blipFill>
        <p:spPr>
          <a:xfrm>
            <a:off x="1663065" y="6223635"/>
            <a:ext cx="179705" cy="179705"/>
          </a:xfrm>
          <a:prstGeom prst="rect">
            <a:avLst/>
          </a:prstGeom>
        </p:spPr>
      </p:pic>
      <p:pic>
        <p:nvPicPr>
          <p:cNvPr id="21" name="Image 10" descr="https://test-kimi-img.moonshot.cn/pub/slides/slides_tmpl/image/25-08-06-16:17:08-d29gv14up1d2ae82kieg.png">    </p:cNvPr>
          <p:cNvPicPr>
            <a:picLocks noChangeAspect="1"/>
          </p:cNvPicPr>
          <p:nvPr/>
        </p:nvPicPr>
        <p:blipFill>
          <a:blip r:embed="rId11"/>
          <a:stretch>
            <a:fillRect/>
          </a:stretch>
        </p:blipFill>
        <p:spPr>
          <a:xfrm>
            <a:off x="2056765" y="6223635"/>
            <a:ext cx="179705" cy="17970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项目导语与目标</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01</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r>
          <p:cNvPicPr>
            <a:picLocks noChangeAspect="1"/>
          </p:cNvPicPr>
          <p:nvPr/>
        </p:nvPicPr>
        <p:blipFill>
          <a:blip r:embed="rId1"/>
          <a:stretch>
            <a:fillRect/>
          </a:stretch>
        </p:blipFill>
        <p:spPr>
          <a:xfrm>
            <a:off x="0" y="237490"/>
            <a:ext cx="12192000" cy="503555"/>
          </a:xfrm>
          <a:prstGeom prst="rect">
            <a:avLst/>
          </a:prstGeom>
        </p:spPr>
      </p:pic>
      <p:pic>
        <p:nvPicPr>
          <p:cNvPr id="3" name="Image 1" descr="https://test-kimi-img.moonshot.cn/pub/slides/slides_tmpl/image/25-08-06-16:17:06-d29gv0kup1d2ae82kic0.jpg">    </p:cNvPr>
          <p:cNvPicPr>
            <a:picLocks noChangeAspect="1"/>
          </p:cNvPicPr>
          <p:nvPr/>
        </p:nvPicPr>
        <p:blipFill>
          <a:blip r:embed="rId2"/>
          <a:stretch>
            <a:fillRect/>
          </a:stretch>
        </p:blipFill>
        <p:spPr>
          <a:xfrm>
            <a:off x="0" y="236855"/>
            <a:ext cx="317500" cy="503555"/>
          </a:xfrm>
          <a:prstGeom prst="rect">
            <a:avLst/>
          </a:prstGeom>
        </p:spPr>
      </p:pic>
      <p:pic>
        <p:nvPicPr>
          <p:cNvPr id="4" name="Image 2" descr="https://test-kimi-img.moonshot.cn/pub/slides/slides_tmpl/image/25-08-06-16:17:12-d29gv24up1d2ae82kj2g.png">    </p:cNvPr>
          <p:cNvPicPr>
            <a:picLocks noChangeAspect="1"/>
          </p:cNvPicPr>
          <p:nvPr/>
        </p:nvPicPr>
        <p:blipFill>
          <a:blip r:embed="rId3"/>
          <a:stretch>
            <a:fillRect/>
          </a:stretch>
        </p:blipFill>
        <p:spPr>
          <a:xfrm>
            <a:off x="0" y="1553845"/>
            <a:ext cx="12192000" cy="5312410"/>
          </a:xfrm>
          <a:prstGeom prst="rect">
            <a:avLst/>
          </a:prstGeom>
        </p:spPr>
      </p:pic>
      <p:sp>
        <p:nvSpPr>
          <p:cNvPr id="5" name="Shape 0"/>
          <p:cNvSpPr/>
          <p:nvPr/>
        </p:nvSpPr>
        <p:spPr>
          <a:xfrm>
            <a:off x="8699503" y="3837334"/>
            <a:ext cx="2575045" cy="2236470"/>
          </a:xfrm>
          <a:prstGeom prst="rect">
            <a:avLst/>
          </a:prstGeom>
          <a:solidFill>
            <a:srgbClr val="000000">
              <a:alpha val="0"/>
            </a:srgbClr>
          </a:solidFill>
          <a:ln/>
        </p:spPr>
      </p:sp>
      <p:sp>
        <p:nvSpPr>
          <p:cNvPr id="6" name="Text 1"/>
          <p:cNvSpPr/>
          <p:nvPr/>
        </p:nvSpPr>
        <p:spPr>
          <a:xfrm>
            <a:off x="8699503" y="3837334"/>
            <a:ext cx="2575045" cy="2236470"/>
          </a:xfrm>
          <a:prstGeom prst="rect">
            <a:avLst/>
          </a:prstGeom>
          <a:noFill/>
          <a:ln/>
        </p:spPr>
        <p:txBody>
          <a:bodyPr wrap="square" lIns="0" tIns="0" rIns="0" bIns="0" rtlCol="0" anchor="t"/>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通过职业锚理论，同学们可以更好地理解自己的职业价值观和动机，从而在职业选择中做出更符合自身需求的决策。这种理论不仅适用于职业规划，也适用于个人成长和发展。</a:t>
            </a:r>
            <a:endParaRPr lang="en-US" sz="1600" dirty="0"/>
          </a:p>
        </p:txBody>
      </p:sp>
      <p:sp>
        <p:nvSpPr>
          <p:cNvPr id="7" name="Shape 2"/>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a:ln/>
        </p:spPr>
      </p:sp>
      <p:sp>
        <p:nvSpPr>
          <p:cNvPr id="8" name="Text 3"/>
          <p:cNvSpPr/>
          <p:nvPr/>
        </p:nvSpPr>
        <p:spPr>
          <a:xfrm>
            <a:off x="6291731" y="8722360"/>
            <a:ext cx="287989" cy="698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9" name="Text 4"/>
          <p:cNvSpPr/>
          <p:nvPr/>
        </p:nvSpPr>
        <p:spPr>
          <a:xfrm>
            <a:off x="1679598" y="2715638"/>
            <a:ext cx="1148388" cy="475441"/>
          </a:xfrm>
          <a:prstGeom prst="rect">
            <a:avLst/>
          </a:prstGeom>
          <a:noFill/>
          <a:ln/>
        </p:spPr>
        <p:txBody>
          <a:bodyPr wrap="square" lIns="0" tIns="0" rIns="0" bIns="0" rtlCol="0" anchor="t"/>
          <a:lstStyle/>
          <a:p>
            <a:pPr algn="ctr" indent="0" marL="0">
              <a:lnSpc>
                <a:spcPct val="100000"/>
              </a:lnSpc>
              <a:buNone/>
            </a:pPr>
            <a:r>
              <a:rPr lang="en-US" sz="2700" b="1" dirty="0">
                <a:solidFill>
                  <a:srgbClr val="FFFFFF"/>
                </a:solidFill>
                <a:latin typeface="MiSans" pitchFamily="34" charset="0"/>
                <a:ea typeface="MiSans" pitchFamily="34" charset="-122"/>
                <a:cs typeface="MiSans" pitchFamily="34" charset="-120"/>
              </a:rPr>
              <a:t>01</a:t>
            </a:r>
            <a:endParaRPr lang="en-US" sz="1600" dirty="0"/>
          </a:p>
        </p:txBody>
      </p:sp>
      <p:sp>
        <p:nvSpPr>
          <p:cNvPr id="10" name="Shape 5"/>
          <p:cNvSpPr/>
          <p:nvPr/>
        </p:nvSpPr>
        <p:spPr>
          <a:xfrm>
            <a:off x="966118" y="3845586"/>
            <a:ext cx="2575045" cy="2495876"/>
          </a:xfrm>
          <a:prstGeom prst="rect">
            <a:avLst/>
          </a:prstGeom>
          <a:solidFill>
            <a:srgbClr val="000000">
              <a:alpha val="0"/>
            </a:srgbClr>
          </a:solidFill>
          <a:ln/>
        </p:spPr>
      </p:sp>
      <p:sp>
        <p:nvSpPr>
          <p:cNvPr id="11" name="Text 6"/>
          <p:cNvSpPr/>
          <p:nvPr/>
        </p:nvSpPr>
        <p:spPr>
          <a:xfrm>
            <a:off x="966118" y="3845586"/>
            <a:ext cx="2575045" cy="2495876"/>
          </a:xfrm>
          <a:prstGeom prst="rect">
            <a:avLst/>
          </a:prstGeom>
          <a:noFill/>
          <a:ln/>
        </p:spPr>
        <p:txBody>
          <a:bodyPr wrap="square" lIns="0" tIns="0" rIns="0" bIns="0" rtlCol="0" anchor="t"/>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职业锚理论是职业生涯规划的核心理论之一，强调个人在职业选择中不可妥协的核心价值观与动机。该理论最初包含五种类型，后扩展至八种，每种类型反映个体不同的职业需求与优先级。</a:t>
            </a:r>
            <a:endParaRPr lang="en-US" sz="1600" dirty="0"/>
          </a:p>
        </p:txBody>
      </p:sp>
      <p:sp>
        <p:nvSpPr>
          <p:cNvPr id="12" name="Text 7"/>
          <p:cNvSpPr/>
          <p:nvPr/>
        </p:nvSpPr>
        <p:spPr>
          <a:xfrm>
            <a:off x="5545973" y="2707386"/>
            <a:ext cx="1148388" cy="475441"/>
          </a:xfrm>
          <a:prstGeom prst="rect">
            <a:avLst/>
          </a:prstGeom>
          <a:noFill/>
          <a:ln/>
        </p:spPr>
        <p:txBody>
          <a:bodyPr wrap="square" lIns="0" tIns="0" rIns="0" bIns="0" rtlCol="0" anchor="t"/>
          <a:lstStyle/>
          <a:p>
            <a:pPr algn="ctr" indent="0" marL="0">
              <a:lnSpc>
                <a:spcPct val="100000"/>
              </a:lnSpc>
              <a:buNone/>
            </a:pPr>
            <a:r>
              <a:rPr lang="en-US" sz="2700" b="1" dirty="0">
                <a:solidFill>
                  <a:srgbClr val="FFFFFF"/>
                </a:solidFill>
                <a:latin typeface="MiSans" pitchFamily="34" charset="0"/>
                <a:ea typeface="MiSans" pitchFamily="34" charset="-122"/>
                <a:cs typeface="MiSans" pitchFamily="34" charset="-120"/>
              </a:rPr>
              <a:t>02</a:t>
            </a:r>
            <a:endParaRPr lang="en-US" sz="1600" dirty="0"/>
          </a:p>
        </p:txBody>
      </p:sp>
      <p:sp>
        <p:nvSpPr>
          <p:cNvPr id="13" name="Shape 8"/>
          <p:cNvSpPr/>
          <p:nvPr/>
        </p:nvSpPr>
        <p:spPr>
          <a:xfrm>
            <a:off x="4833128" y="3837334"/>
            <a:ext cx="2575045" cy="2495876"/>
          </a:xfrm>
          <a:prstGeom prst="rect">
            <a:avLst/>
          </a:prstGeom>
          <a:solidFill>
            <a:srgbClr val="000000">
              <a:alpha val="0"/>
            </a:srgbClr>
          </a:solidFill>
          <a:ln/>
        </p:spPr>
      </p:sp>
      <p:sp>
        <p:nvSpPr>
          <p:cNvPr id="14" name="Text 9"/>
          <p:cNvSpPr/>
          <p:nvPr/>
        </p:nvSpPr>
        <p:spPr>
          <a:xfrm>
            <a:off x="4833128" y="3837334"/>
            <a:ext cx="2575045" cy="2495876"/>
          </a:xfrm>
          <a:prstGeom prst="rect">
            <a:avLst/>
          </a:prstGeom>
          <a:noFill/>
          <a:ln/>
        </p:spPr>
        <p:txBody>
          <a:bodyPr wrap="square" lIns="0" tIns="0" rIns="0" bIns="0" rtlCol="0" anchor="t"/>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八种职业锚类型包括技术/职能型、管理型、自主/独立型、安全/稳定型、创业型、服务型、挑战型、生活型。每种类型都有其独特的核心诉求和适用人群，帮助同学们在职业选择中找到最适合自己的方向。</a:t>
            </a:r>
            <a:endParaRPr lang="en-US" sz="1600" dirty="0"/>
          </a:p>
        </p:txBody>
      </p:sp>
      <p:sp>
        <p:nvSpPr>
          <p:cNvPr id="15" name="Text 10"/>
          <p:cNvSpPr/>
          <p:nvPr/>
        </p:nvSpPr>
        <p:spPr>
          <a:xfrm>
            <a:off x="9412983" y="2707386"/>
            <a:ext cx="1148389" cy="475441"/>
          </a:xfrm>
          <a:prstGeom prst="rect">
            <a:avLst/>
          </a:prstGeom>
          <a:noFill/>
          <a:ln/>
        </p:spPr>
        <p:txBody>
          <a:bodyPr wrap="square" lIns="0" tIns="0" rIns="0" bIns="0" rtlCol="0" anchor="t"/>
          <a:lstStyle/>
          <a:p>
            <a:pPr algn="ctr" indent="0" marL="0">
              <a:lnSpc>
                <a:spcPct val="100000"/>
              </a:lnSpc>
              <a:buNone/>
            </a:pPr>
            <a:r>
              <a:rPr lang="en-US" sz="2700" b="1" dirty="0">
                <a:solidFill>
                  <a:srgbClr val="FFFFFF"/>
                </a:solidFill>
                <a:latin typeface="MiSans" pitchFamily="34" charset="0"/>
                <a:ea typeface="MiSans" pitchFamily="34" charset="-122"/>
                <a:cs typeface="MiSans" pitchFamily="34" charset="-120"/>
              </a:rPr>
              <a:t>03</a:t>
            </a:r>
            <a:endParaRPr lang="en-US" sz="1600" dirty="0"/>
          </a:p>
        </p:txBody>
      </p:sp>
      <p:sp>
        <p:nvSpPr>
          <p:cNvPr id="16" name="Text 11"/>
          <p:cNvSpPr/>
          <p:nvPr/>
        </p:nvSpPr>
        <p:spPr>
          <a:xfrm>
            <a:off x="966118" y="3329501"/>
            <a:ext cx="2576661" cy="375672"/>
          </a:xfrm>
          <a:prstGeom prst="rect">
            <a:avLst/>
          </a:prstGeom>
          <a:noFill/>
          <a:ln/>
        </p:spPr>
        <p:txBody>
          <a:bodyPr wrap="square" lIns="0" tIns="0" rIns="0" bIns="0" rtlCol="0" anchor="ctr"/>
          <a:lstStyle/>
          <a:p>
            <a:pPr algn="just" indent="0" marL="0">
              <a:lnSpc>
                <a:spcPct val="100000"/>
              </a:lnSpc>
              <a:buNone/>
            </a:pPr>
            <a:r>
              <a:rPr lang="en-US" sz="1800" b="1" dirty="0">
                <a:solidFill>
                  <a:srgbClr val="FFFFFF"/>
                </a:solidFill>
                <a:latin typeface="MiSans" pitchFamily="34" charset="0"/>
                <a:ea typeface="MiSans" pitchFamily="34" charset="-122"/>
                <a:cs typeface="MiSans" pitchFamily="34" charset="-120"/>
              </a:rPr>
              <a:t>职业锚理论</a:t>
            </a:r>
            <a:endParaRPr lang="en-US" sz="1600" dirty="0"/>
          </a:p>
        </p:txBody>
      </p:sp>
      <p:sp>
        <p:nvSpPr>
          <p:cNvPr id="17" name="Text 12"/>
          <p:cNvSpPr/>
          <p:nvPr/>
        </p:nvSpPr>
        <p:spPr>
          <a:xfrm>
            <a:off x="4833128" y="3329501"/>
            <a:ext cx="2576661" cy="375672"/>
          </a:xfrm>
          <a:prstGeom prst="rect">
            <a:avLst/>
          </a:prstGeom>
          <a:noFill/>
          <a:ln/>
        </p:spPr>
        <p:txBody>
          <a:bodyPr wrap="square" lIns="0" tIns="0" rIns="0" bIns="0" rtlCol="0" anchor="ctr"/>
          <a:lstStyle/>
          <a:p>
            <a:pPr algn="just" indent="0" marL="0">
              <a:lnSpc>
                <a:spcPct val="100000"/>
              </a:lnSpc>
              <a:buNone/>
            </a:pPr>
            <a:r>
              <a:rPr lang="en-US" sz="1800" b="1" dirty="0">
                <a:solidFill>
                  <a:srgbClr val="FFFFFF"/>
                </a:solidFill>
                <a:latin typeface="MiSans" pitchFamily="34" charset="0"/>
                <a:ea typeface="MiSans" pitchFamily="34" charset="-122"/>
                <a:cs typeface="MiSans" pitchFamily="34" charset="-120"/>
              </a:rPr>
              <a:t>八种职业锚类型</a:t>
            </a:r>
            <a:endParaRPr lang="en-US" sz="1600" dirty="0"/>
          </a:p>
        </p:txBody>
      </p:sp>
      <p:sp>
        <p:nvSpPr>
          <p:cNvPr id="18" name="Text 13"/>
          <p:cNvSpPr/>
          <p:nvPr/>
        </p:nvSpPr>
        <p:spPr>
          <a:xfrm>
            <a:off x="8699503" y="3329501"/>
            <a:ext cx="2576661" cy="375672"/>
          </a:xfrm>
          <a:prstGeom prst="rect">
            <a:avLst/>
          </a:prstGeom>
          <a:noFill/>
          <a:ln/>
        </p:spPr>
        <p:txBody>
          <a:bodyPr wrap="square" lIns="0" tIns="0" rIns="0" bIns="0" rtlCol="0" anchor="ctr"/>
          <a:lstStyle/>
          <a:p>
            <a:pPr algn="just" indent="0" marL="0">
              <a:lnSpc>
                <a:spcPct val="100000"/>
              </a:lnSpc>
              <a:buNone/>
            </a:pPr>
            <a:r>
              <a:rPr lang="en-US" sz="1800" b="1" dirty="0">
                <a:solidFill>
                  <a:srgbClr val="FFFFFF"/>
                </a:solidFill>
                <a:latin typeface="MiSans" pitchFamily="34" charset="0"/>
                <a:ea typeface="MiSans" pitchFamily="34" charset="-122"/>
                <a:cs typeface="MiSans" pitchFamily="34" charset="-120"/>
              </a:rPr>
              <a:t>职业锚的应用</a:t>
            </a:r>
            <a:endParaRPr lang="en-US" sz="1600" dirty="0"/>
          </a:p>
        </p:txBody>
      </p:sp>
      <p:sp>
        <p:nvSpPr>
          <p:cNvPr id="19" name="Text 14"/>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职业锚理论八类型</a:t>
            </a:r>
            <a:endParaRPr lang="en-US" sz="1600" dirty="0"/>
          </a:p>
        </p:txBody>
      </p:sp>
      <p:sp>
        <p:nvSpPr>
          <p:cNvPr id="20" name="Shape 15"/>
          <p:cNvSpPr/>
          <p:nvPr/>
        </p:nvSpPr>
        <p:spPr>
          <a:xfrm rot="5400000">
            <a:off x="1709420" y="5561965"/>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21" name="Text 16"/>
          <p:cNvSpPr/>
          <p:nvPr/>
        </p:nvSpPr>
        <p:spPr>
          <a:xfrm rot="5400000">
            <a:off x="1709420" y="5561965"/>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22" name="Shape 17"/>
          <p:cNvSpPr/>
          <p:nvPr/>
        </p:nvSpPr>
        <p:spPr>
          <a:xfrm rot="5400000">
            <a:off x="5661660" y="5561965"/>
            <a:ext cx="4860000" cy="101600"/>
          </a:xfrm>
          <a:prstGeom prst="roundRect">
            <a:avLst>
              <a:gd name="adj" fmla="val 50000"/>
            </a:avLst>
          </a:prstGeom>
          <a:gradFill rotWithShape="1" flip="none">
            <a:gsLst>
              <a:gs pos="0">
                <a:srgbClr val="FFFFFF"/>
              </a:gs>
              <a:gs pos="2000">
                <a:srgbClr val="FFFFFF"/>
              </a:gs>
              <a:gs pos="100000">
                <a:srgbClr val="FFFFFF">
                  <a:alpha val="0"/>
                </a:srgbClr>
              </a:gs>
            </a:gsLst>
            <a:lin ang="0" scaled="1"/>
          </a:gradFill>
          <a:ln/>
        </p:spPr>
      </p:sp>
      <p:sp>
        <p:nvSpPr>
          <p:cNvPr id="23" name="Text 18"/>
          <p:cNvSpPr/>
          <p:nvPr/>
        </p:nvSpPr>
        <p:spPr>
          <a:xfrm rot="5400000">
            <a:off x="5661660" y="5561965"/>
            <a:ext cx="4860000" cy="101600"/>
          </a:xfrm>
          <a:prstGeom prst="rect">
            <a:avLst/>
          </a:prstGeom>
          <a:noFill/>
          <a:ln/>
        </p:spPr>
        <p:txBody>
          <a:bodyPr wrap="square" lIns="45720" tIns="91440" rIns="91440" bIns="45720" rtlCol="0" anchor="ctr"/>
          <a:lstStyle/>
          <a:p>
            <a:pPr indent="0" marL="0">
              <a:lnSpc>
                <a:spcPct val="100000"/>
              </a:lnSpc>
              <a:buNone/>
            </a:pPr>
            <a:endParaRPr lang="en-US" sz="16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31">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t0.png">    </p:cNvPr>
          <p:cNvPicPr>
            <a:picLocks noChangeAspect="1"/>
          </p:cNvPicPr>
          <p:nvPr/>
        </p:nvPicPr>
        <p:blipFill>
          <a:blip r:embed="rId1"/>
          <a:stretch>
            <a:fillRect/>
          </a:stretch>
        </p:blipFill>
        <p:spPr>
          <a:xfrm>
            <a:off x="731520" y="0"/>
            <a:ext cx="11460480" cy="6858000"/>
          </a:xfrm>
          <a:prstGeom prst="rect">
            <a:avLst/>
          </a:prstGeom>
        </p:spPr>
      </p:pic>
      <p:pic>
        <p:nvPicPr>
          <p:cNvPr id="3" name="Image 1" descr="https://test-kimi-img.moonshot.cn/pub/slides/slides_tmpl/image/25-08-06-16:17:12-d29gv24up1d2ae82kim0.png">    </p:cNvPr>
          <p:cNvPicPr>
            <a:picLocks noChangeAspect="1"/>
          </p:cNvPicPr>
          <p:nvPr/>
        </p:nvPicPr>
        <p:blipFill>
          <a:blip r:embed="rId2"/>
          <a:stretch>
            <a:fillRect/>
          </a:stretch>
        </p:blipFill>
        <p:spPr>
          <a:xfrm>
            <a:off x="722630" y="1807845"/>
            <a:ext cx="5991225" cy="4051300"/>
          </a:xfrm>
          <a:prstGeom prst="rect">
            <a:avLst/>
          </a:prstGeom>
        </p:spPr>
      </p:pic>
      <p:sp>
        <p:nvSpPr>
          <p:cNvPr id="4" name="Text 0"/>
          <p:cNvSpPr/>
          <p:nvPr/>
        </p:nvSpPr>
        <p:spPr>
          <a:xfrm>
            <a:off x="1106805" y="3370580"/>
            <a:ext cx="5215890" cy="14224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职业锚测评包括40题测评、附加分调整、计算平均分、结果判定四个步骤。通过标准化的测评工具，个体可以科学地识别自己的职业锚类型，为职业定位提供量化的依据。</a:t>
            </a:r>
            <a:endParaRPr lang="en-US" sz="1600" dirty="0"/>
          </a:p>
        </p:txBody>
      </p:sp>
      <p:pic>
        <p:nvPicPr>
          <p:cNvPr id="5" name="Image 2" descr="https://test-kimi-img.moonshot.cn/pub/slides/slides_tmpl/image/25-08-06-16:17:03-d29guvsup1d2ae82ki60.png">    </p:cNvPr>
          <p:cNvPicPr>
            <a:picLocks noChangeAspect="1"/>
          </p:cNvPicPr>
          <p:nvPr/>
        </p:nvPicPr>
        <p:blipFill>
          <a:blip r:embed="rId3"/>
          <a:stretch>
            <a:fillRect/>
          </a:stretch>
        </p:blipFill>
        <p:spPr>
          <a:xfrm>
            <a:off x="7472045" y="635"/>
            <a:ext cx="4719320" cy="6857365"/>
          </a:xfrm>
          <a:prstGeom prst="rect">
            <a:avLst/>
          </a:prstGeom>
        </p:spPr>
      </p:pic>
      <p:pic>
        <p:nvPicPr>
          <p:cNvPr id="6" name="Image 3" descr="https://test-kimi-img.moonshot.cn/pub/slides/slides_tmpl/image/25-08-06-16:17:12-d29gv24up1d2ae82kin0.png">    </p:cNvPr>
          <p:cNvPicPr>
            <a:picLocks noChangeAspect="1"/>
          </p:cNvPicPr>
          <p:nvPr/>
        </p:nvPicPr>
        <p:blipFill>
          <a:blip r:embed="rId4"/>
          <a:stretch>
            <a:fillRect/>
          </a:stretch>
        </p:blipFill>
        <p:spPr>
          <a:xfrm>
            <a:off x="7472045" y="1156335"/>
            <a:ext cx="4724400" cy="920750"/>
          </a:xfrm>
          <a:prstGeom prst="rect">
            <a:avLst/>
          </a:prstGeom>
        </p:spPr>
      </p:pic>
      <p:sp>
        <p:nvSpPr>
          <p:cNvPr id="7" name="Text 1"/>
          <p:cNvSpPr/>
          <p:nvPr/>
        </p:nvSpPr>
        <p:spPr>
          <a:xfrm>
            <a:off x="1097598" y="1985328"/>
            <a:ext cx="5216400" cy="829945"/>
          </a:xfrm>
          <a:prstGeom prst="rect">
            <a:avLst/>
          </a:prstGeom>
          <a:noFill/>
          <a:ln/>
        </p:spPr>
        <p:txBody>
          <a:bodyPr wrap="square" lIns="91440" tIns="45720" rIns="91440" bIns="45720" rtlCol="0" anchor="ctr"/>
          <a:lstStyle/>
          <a:p>
            <a:pPr algn="just" indent="0" marL="0">
              <a:lnSpc>
                <a:spcPct val="100000"/>
              </a:lnSpc>
              <a:buNone/>
            </a:pPr>
            <a:r>
              <a:rPr lang="en-US" sz="2400" dirty="0">
                <a:solidFill>
                  <a:srgbClr val="FFFFFF"/>
                </a:solidFill>
                <a:latin typeface="MiSans" pitchFamily="34" charset="0"/>
                <a:ea typeface="MiSans" pitchFamily="34" charset="-122"/>
                <a:cs typeface="MiSans" pitchFamily="34" charset="-120"/>
              </a:rPr>
              <a:t>测评流程</a:t>
            </a:r>
            <a:endParaRPr lang="en-US" sz="1600" dirty="0"/>
          </a:p>
        </p:txBody>
      </p:sp>
      <p:sp>
        <p:nvSpPr>
          <p:cNvPr id="8" name="Text 2"/>
          <p:cNvSpPr/>
          <p:nvPr/>
        </p:nvSpPr>
        <p:spPr>
          <a:xfrm>
            <a:off x="7773670" y="2154555"/>
            <a:ext cx="3424555" cy="2133600"/>
          </a:xfrm>
          <a:prstGeom prst="rect">
            <a:avLst/>
          </a:prstGeom>
          <a:noFill/>
          <a:ln/>
        </p:spPr>
        <p:txBody>
          <a:bodyPr wrap="square" lIns="91440" tIns="45720" rIns="91440" bIns="45720" rtlCol="0" anchor="ctr">
            <a:spAutoFit/>
          </a:bodyPr>
          <a:lstStyle/>
          <a:p>
            <a:pPr algn="just" indent="0" marL="0">
              <a:lnSpc>
                <a:spcPct val="130000"/>
              </a:lnSpc>
              <a:buNone/>
            </a:pPr>
            <a:r>
              <a:rPr lang="en-US" sz="1800" dirty="0">
                <a:solidFill>
                  <a:srgbClr val="FFFFFF"/>
                </a:solidFill>
                <a:latin typeface="MiSans" pitchFamily="34" charset="0"/>
                <a:ea typeface="MiSans" pitchFamily="34" charset="-122"/>
                <a:cs typeface="MiSans" pitchFamily="34" charset="-120"/>
              </a:rPr>
              <a:t>测评结果可以帮助个体了解自己的职业价值观和动机，从而在职业选择中做出更明智的决策。同时，测评结果也需要结合现实情境进行验证，以确保其准确性和适用性。</a:t>
            </a:r>
            <a:endParaRPr lang="en-US" sz="1600" dirty="0"/>
          </a:p>
        </p:txBody>
      </p:sp>
      <p:sp>
        <p:nvSpPr>
          <p:cNvPr id="9" name="Text 3"/>
          <p:cNvSpPr/>
          <p:nvPr/>
        </p:nvSpPr>
        <p:spPr>
          <a:xfrm>
            <a:off x="7773670" y="1155700"/>
            <a:ext cx="3424555" cy="829945"/>
          </a:xfrm>
          <a:prstGeom prst="rect">
            <a:avLst/>
          </a:prstGeom>
          <a:noFill/>
          <a:ln/>
        </p:spPr>
        <p:txBody>
          <a:bodyPr wrap="square" lIns="91440" tIns="45720" rIns="91440" bIns="45720" rtlCol="0" anchor="ctr"/>
          <a:lstStyle/>
          <a:p>
            <a:pPr algn="just" indent="0" marL="0">
              <a:lnSpc>
                <a:spcPct val="100000"/>
              </a:lnSpc>
              <a:buNone/>
            </a:pPr>
            <a:r>
              <a:rPr lang="en-US" sz="2400" dirty="0">
                <a:solidFill>
                  <a:srgbClr val="158011"/>
                </a:solidFill>
                <a:latin typeface="MiSans" pitchFamily="34" charset="0"/>
                <a:ea typeface="MiSans" pitchFamily="34" charset="-122"/>
                <a:cs typeface="MiSans" pitchFamily="34" charset="-120"/>
              </a:rPr>
              <a:t>测评结果的应用</a:t>
            </a:r>
            <a:endParaRPr lang="en-US" sz="1600" dirty="0"/>
          </a:p>
        </p:txBody>
      </p:sp>
      <p:sp>
        <p:nvSpPr>
          <p:cNvPr id="10" name="Shape 4"/>
          <p:cNvSpPr/>
          <p:nvPr/>
        </p:nvSpPr>
        <p:spPr>
          <a:xfrm flipH="1">
            <a:off x="11388725" y="422910"/>
            <a:ext cx="614680" cy="575310"/>
          </a:xfrm>
          <a:custGeom>
            <a:avLst/>
            <a:gdLst/>
            <a:ahLst/>
            <a:cxnLst/>
            <a:rect l="l" t="t" r="r" b="b"/>
            <a:pathLst>
              <a:path w="614680" h="575310">
                <a:moveTo>
                  <a:pt x="614680" y="287655"/>
                </a:moveTo>
                <a:lnTo>
                  <a:pt x="606766" y="287655"/>
                </a:lnTo>
                <a:lnTo>
                  <a:pt x="598851" y="287655"/>
                </a:lnTo>
                <a:lnTo>
                  <a:pt x="592256" y="287655"/>
                </a:lnTo>
                <a:lnTo>
                  <a:pt x="592256" y="287655"/>
                </a:lnTo>
                <a:lnTo>
                  <a:pt x="600170" y="287655"/>
                </a:lnTo>
                <a:lnTo>
                  <a:pt x="606766" y="287655"/>
                </a:lnTo>
                <a:lnTo>
                  <a:pt x="614680" y="287655"/>
                </a:lnTo>
                <a:close/>
                <a:moveTo>
                  <a:pt x="592256" y="287655"/>
                </a:moveTo>
                <a:cubicBezTo>
                  <a:pt x="444522" y="290294"/>
                  <a:pt x="302064" y="120076"/>
                  <a:pt x="307340" y="0"/>
                </a:cubicBezTo>
                <a:cubicBezTo>
                  <a:pt x="309978" y="151745"/>
                  <a:pt x="149053" y="286335"/>
                  <a:pt x="22424" y="287655"/>
                </a:cubicBezTo>
                <a:cubicBezTo>
                  <a:pt x="170158" y="285016"/>
                  <a:pt x="312616" y="455234"/>
                  <a:pt x="307340" y="575310"/>
                </a:cubicBezTo>
                <a:cubicBezTo>
                  <a:pt x="304702" y="424885"/>
                  <a:pt x="465627" y="290294"/>
                  <a:pt x="592256" y="287655"/>
                </a:cubicBezTo>
                <a:close/>
                <a:moveTo>
                  <a:pt x="22424" y="287655"/>
                </a:moveTo>
                <a:lnTo>
                  <a:pt x="21105" y="287655"/>
                </a:lnTo>
                <a:lnTo>
                  <a:pt x="14510" y="287655"/>
                </a:lnTo>
                <a:lnTo>
                  <a:pt x="6595" y="287655"/>
                </a:lnTo>
                <a:lnTo>
                  <a:pt x="0" y="287655"/>
                </a:lnTo>
                <a:lnTo>
                  <a:pt x="7914" y="287655"/>
                </a:lnTo>
                <a:lnTo>
                  <a:pt x="15829" y="287655"/>
                </a:lnTo>
                <a:lnTo>
                  <a:pt x="22424" y="287655"/>
                </a:lnTo>
                <a:close/>
              </a:path>
            </a:pathLst>
          </a:custGeom>
          <a:solidFill>
            <a:srgbClr val="FFFFFF"/>
          </a:solidFill>
          <a:ln/>
        </p:spPr>
      </p:sp>
      <p:sp>
        <p:nvSpPr>
          <p:cNvPr id="11" name="Text 5"/>
          <p:cNvSpPr/>
          <p:nvPr/>
        </p:nvSpPr>
        <p:spPr>
          <a:xfrm>
            <a:off x="11388725" y="422910"/>
            <a:ext cx="614680" cy="57531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Shape 6"/>
          <p:cNvSpPr/>
          <p:nvPr/>
        </p:nvSpPr>
        <p:spPr>
          <a:xfrm flipH="1">
            <a:off x="11549380" y="559816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3" name="Text 7"/>
          <p:cNvSpPr/>
          <p:nvPr/>
        </p:nvSpPr>
        <p:spPr>
          <a:xfrm>
            <a:off x="11549380" y="559816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4" name="Shape 8"/>
          <p:cNvSpPr/>
          <p:nvPr/>
        </p:nvSpPr>
        <p:spPr>
          <a:xfrm flipH="1">
            <a:off x="11549380" y="61252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5" name="Text 9"/>
          <p:cNvSpPr/>
          <p:nvPr/>
        </p:nvSpPr>
        <p:spPr>
          <a:xfrm>
            <a:off x="11549380" y="61252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6" name="Shape 10"/>
          <p:cNvSpPr/>
          <p:nvPr/>
        </p:nvSpPr>
        <p:spPr>
          <a:xfrm flipH="1">
            <a:off x="11549380" y="50711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7" name="Text 11"/>
          <p:cNvSpPr/>
          <p:nvPr/>
        </p:nvSpPr>
        <p:spPr>
          <a:xfrm>
            <a:off x="11549380" y="50711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8" name="Shape 12"/>
          <p:cNvSpPr/>
          <p:nvPr/>
        </p:nvSpPr>
        <p:spPr>
          <a:xfrm>
            <a:off x="11696065" y="1156335"/>
            <a:ext cx="0" cy="3600000"/>
          </a:xfrm>
          <a:prstGeom prst="line">
            <a:avLst/>
          </a:prstGeom>
          <a:noFill/>
          <a:ln w="19050">
            <a:solidFill>
              <a:srgbClr val="FFFFFF"/>
            </a:solidFill>
            <a:prstDash val="solid"/>
            <a:headEnd type="none"/>
            <a:tailEnd type="none"/>
          </a:ln>
        </p:spPr>
      </p:sp>
      <p:sp>
        <p:nvSpPr>
          <p:cNvPr id="19" name="Text 13"/>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职业锚测评流程</a:t>
            </a:r>
            <a:endParaRPr lang="en-US" sz="1600" dirty="0"/>
          </a:p>
        </p:txBody>
      </p:sp>
      <p:pic>
        <p:nvPicPr>
          <p:cNvPr id="20" name="Image 4" descr="https://test-kimi-img.moonshot.cn/pub/slides/slides_tmpl/image/25-08-06-16:17:03-d29guvsup1d2ae82ki0g.png">    </p:cNvPr>
          <p:cNvPicPr>
            <a:picLocks noChangeAspect="1"/>
          </p:cNvPicPr>
          <p:nvPr/>
        </p:nvPicPr>
        <p:blipFill>
          <a:blip r:embed="rId5"/>
          <a:stretch>
            <a:fillRect/>
          </a:stretch>
        </p:blipFill>
        <p:spPr>
          <a:xfrm flipV="1">
            <a:off x="1188085" y="2863850"/>
            <a:ext cx="5283200" cy="79375"/>
          </a:xfrm>
          <a:prstGeom prst="rect">
            <a:avLst/>
          </a:prstGeom>
        </p:spPr>
      </p:pic>
      <p:pic>
        <p:nvPicPr>
          <p:cNvPr id="21" name="Image 5" descr="https://test-kimi-img.moonshot.cn/pub/slides/slides_tmpl/image/25-08-06-16:17:02-d29guvkup1d2ae82khrg.png">    </p:cNvPr>
          <p:cNvPicPr>
            <a:picLocks noChangeAspect="1"/>
          </p:cNvPicPr>
          <p:nvPr/>
        </p:nvPicPr>
        <p:blipFill>
          <a:blip r:embed="rId6"/>
          <a:stretch>
            <a:fillRect/>
          </a:stretch>
        </p:blipFill>
        <p:spPr>
          <a:xfrm>
            <a:off x="10734675" y="6439535"/>
            <a:ext cx="791845" cy="791845"/>
          </a:xfrm>
          <a:prstGeom prst="rect">
            <a:avLst/>
          </a:prstGeom>
        </p:spPr>
      </p:pic>
      <p:pic>
        <p:nvPicPr>
          <p:cNvPr id="22" name="Image 6" descr="https://test-kimi-img.moonshot.cn/pub/slides/slides_tmpl/image/25-08-06-16:17:02-d29guvkup1d2ae82khq0.png">    </p:cNvPr>
          <p:cNvPicPr>
            <a:picLocks noChangeAspect="1"/>
          </p:cNvPicPr>
          <p:nvPr/>
        </p:nvPicPr>
        <p:blipFill>
          <a:blip r:embed="rId7"/>
          <a:stretch>
            <a:fillRect/>
          </a:stretch>
        </p:blipFill>
        <p:spPr>
          <a:xfrm rot="10800000">
            <a:off x="9626600" y="6084570"/>
            <a:ext cx="1542415" cy="773430"/>
          </a:xfrm>
          <a:prstGeom prst="rect">
            <a:avLst/>
          </a:prstGeom>
        </p:spPr>
      </p:pic>
      <p:pic>
        <p:nvPicPr>
          <p:cNvPr id="23" name="Image 7" descr="https://test-kimi-img.moonshot.cn/pub/slides/slides_tmpl/image/25-08-06-16:17:08-d29gv14up1d2ae82kieg.png">    </p:cNvPr>
          <p:cNvPicPr>
            <a:picLocks noChangeAspect="1"/>
          </p:cNvPicPr>
          <p:nvPr/>
        </p:nvPicPr>
        <p:blipFill>
          <a:blip r:embed="rId8"/>
          <a:stretch>
            <a:fillRect/>
          </a:stretch>
        </p:blipFill>
        <p:spPr>
          <a:xfrm>
            <a:off x="848360" y="1390015"/>
            <a:ext cx="179705" cy="179705"/>
          </a:xfrm>
          <a:prstGeom prst="rect">
            <a:avLst/>
          </a:prstGeom>
        </p:spPr>
      </p:pic>
      <p:pic>
        <p:nvPicPr>
          <p:cNvPr id="24" name="Image 8" descr="https://test-kimi-img.moonshot.cn/pub/slides/slides_tmpl/image/25-08-06-16:17:08-d29gv14up1d2ae82kieg.png">    </p:cNvPr>
          <p:cNvPicPr>
            <a:picLocks noChangeAspect="1"/>
          </p:cNvPicPr>
          <p:nvPr/>
        </p:nvPicPr>
        <p:blipFill>
          <a:blip r:embed="rId9"/>
          <a:stretch>
            <a:fillRect/>
          </a:stretch>
        </p:blipFill>
        <p:spPr>
          <a:xfrm>
            <a:off x="1242060" y="1390015"/>
            <a:ext cx="179705" cy="179705"/>
          </a:xfrm>
          <a:prstGeom prst="rect">
            <a:avLst/>
          </a:prstGeom>
        </p:spPr>
      </p:pic>
      <p:pic>
        <p:nvPicPr>
          <p:cNvPr id="25" name="Image 9" descr="https://test-kimi-img.moonshot.cn/pub/slides/slides_tmpl/image/25-08-06-16:17:08-d29gv14up1d2ae82kieg.png">    </p:cNvPr>
          <p:cNvPicPr>
            <a:picLocks noChangeAspect="1"/>
          </p:cNvPicPr>
          <p:nvPr/>
        </p:nvPicPr>
        <p:blipFill>
          <a:blip r:embed="rId10"/>
          <a:stretch>
            <a:fillRect/>
          </a:stretch>
        </p:blipFill>
        <p:spPr>
          <a:xfrm>
            <a:off x="1635760" y="1390015"/>
            <a:ext cx="179705" cy="179705"/>
          </a:xfrm>
          <a:prstGeom prst="rect">
            <a:avLst/>
          </a:prstGeom>
        </p:spPr>
      </p:pic>
      <p:pic>
        <p:nvPicPr>
          <p:cNvPr id="26" name="Image 10" descr="https://test-kimi-img.moonshot.cn/pub/slides/slides_tmpl/image/25-08-06-16:17:03-d29guvsup1d2ae82ki0g.png">    </p:cNvPr>
          <p:cNvPicPr>
            <a:picLocks noChangeAspect="1"/>
          </p:cNvPicPr>
          <p:nvPr/>
        </p:nvPicPr>
        <p:blipFill>
          <a:blip r:embed="rId11"/>
          <a:stretch>
            <a:fillRect/>
          </a:stretch>
        </p:blipFill>
        <p:spPr>
          <a:xfrm>
            <a:off x="680720" y="883285"/>
            <a:ext cx="5943600" cy="889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2">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k0.jpg">    </p:cNvPr>
          <p:cNvPicPr>
            <a:picLocks noChangeAspect="1"/>
          </p:cNvPicPr>
          <p:nvPr/>
        </p:nvPicPr>
        <p:blipFill>
          <a:blip r:embed="rId1"/>
          <a:stretch>
            <a:fillRect/>
          </a:stretch>
        </p:blipFill>
        <p:spPr>
          <a:xfrm>
            <a:off x="7428865" y="0"/>
            <a:ext cx="5029835" cy="6858000"/>
          </a:xfrm>
          <a:prstGeom prst="rect">
            <a:avLst/>
          </a:prstGeom>
        </p:spPr>
      </p:pic>
      <p:pic>
        <p:nvPicPr>
          <p:cNvPr id="3" name="Image 1" descr="https://test-kimi-img.moonshot.cn/pub/slides/slides_tmpl/image/25-08-06-16:17:11-d29gv1sup1d2ae82kii0.png">    </p:cNvPr>
          <p:cNvPicPr>
            <a:picLocks noChangeAspect="1"/>
          </p:cNvPicPr>
          <p:nvPr/>
        </p:nvPicPr>
        <p:blipFill>
          <a:blip r:embed="rId2">
            <a:alphaModFix amt="60000"/>
          </a:blip>
          <a:stretch>
            <a:fillRect/>
          </a:stretch>
        </p:blipFill>
        <p:spPr>
          <a:xfrm>
            <a:off x="848360" y="3773170"/>
            <a:ext cx="5353050" cy="750570"/>
          </a:xfrm>
          <a:prstGeom prst="rect">
            <a:avLst/>
          </a:prstGeom>
        </p:spPr>
      </p:pic>
      <p:pic>
        <p:nvPicPr>
          <p:cNvPr id="4" name="Image 2" descr="https://test-kimi-img.moonshot.cn/pub/slides/slides_tmpl/image/25-08-06-16:17:11-d29gv1sup1d2ae82kii0.png">    </p:cNvPr>
          <p:cNvPicPr>
            <a:picLocks noChangeAspect="1"/>
          </p:cNvPicPr>
          <p:nvPr/>
        </p:nvPicPr>
        <p:blipFill>
          <a:blip r:embed="rId3">
            <a:alphaModFix amt="60000"/>
          </a:blip>
          <a:stretch>
            <a:fillRect/>
          </a:stretch>
        </p:blipFill>
        <p:spPr>
          <a:xfrm>
            <a:off x="781050" y="1331595"/>
            <a:ext cx="5353050" cy="750570"/>
          </a:xfrm>
          <a:prstGeom prst="rect">
            <a:avLst/>
          </a:prstGeom>
        </p:spPr>
      </p:pic>
      <p:sp>
        <p:nvSpPr>
          <p:cNvPr id="5" name="Shape 0"/>
          <p:cNvSpPr/>
          <p:nvPr/>
        </p:nvSpPr>
        <p:spPr>
          <a:xfrm flipV="1">
            <a:off x="-1905" y="0"/>
            <a:ext cx="7306945" cy="6858000"/>
          </a:xfrm>
          <a:prstGeom prst="round1Rect">
            <a:avLst/>
          </a:prstGeom>
          <a:solidFill>
            <a:srgbClr val="000000">
              <a:alpha val="0"/>
            </a:srgbClr>
          </a:solidFill>
          <a:ln/>
        </p:spPr>
      </p:sp>
      <p:sp>
        <p:nvSpPr>
          <p:cNvPr id="6" name="Text 1"/>
          <p:cNvSpPr/>
          <p:nvPr/>
        </p:nvSpPr>
        <p:spPr>
          <a:xfrm>
            <a:off x="-1905" y="0"/>
            <a:ext cx="7306945" cy="68580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7" name="Text 2"/>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冰山模型三层结构</a:t>
            </a:r>
            <a:endParaRPr lang="en-US" sz="1600" dirty="0"/>
          </a:p>
        </p:txBody>
      </p:sp>
      <p:sp>
        <p:nvSpPr>
          <p:cNvPr id="8" name="Shape 3"/>
          <p:cNvSpPr/>
          <p:nvPr/>
        </p:nvSpPr>
        <p:spPr>
          <a:xfrm flipH="1">
            <a:off x="11388725" y="422910"/>
            <a:ext cx="614680" cy="575310"/>
          </a:xfrm>
          <a:custGeom>
            <a:avLst/>
            <a:gdLst/>
            <a:ahLst/>
            <a:cxnLst/>
            <a:rect l="l" t="t" r="r" b="b"/>
            <a:pathLst>
              <a:path w="614680" h="575310">
                <a:moveTo>
                  <a:pt x="614680" y="287655"/>
                </a:moveTo>
                <a:lnTo>
                  <a:pt x="606766" y="287655"/>
                </a:lnTo>
                <a:lnTo>
                  <a:pt x="598851" y="287655"/>
                </a:lnTo>
                <a:lnTo>
                  <a:pt x="592256" y="287655"/>
                </a:lnTo>
                <a:lnTo>
                  <a:pt x="592256" y="287655"/>
                </a:lnTo>
                <a:lnTo>
                  <a:pt x="600170" y="287655"/>
                </a:lnTo>
                <a:lnTo>
                  <a:pt x="606766" y="287655"/>
                </a:lnTo>
                <a:lnTo>
                  <a:pt x="614680" y="287655"/>
                </a:lnTo>
                <a:close/>
                <a:moveTo>
                  <a:pt x="592256" y="287655"/>
                </a:moveTo>
                <a:cubicBezTo>
                  <a:pt x="444522" y="290294"/>
                  <a:pt x="302064" y="120076"/>
                  <a:pt x="307340" y="0"/>
                </a:cubicBezTo>
                <a:cubicBezTo>
                  <a:pt x="309978" y="151745"/>
                  <a:pt x="149053" y="286335"/>
                  <a:pt x="22424" y="287655"/>
                </a:cubicBezTo>
                <a:cubicBezTo>
                  <a:pt x="170158" y="285016"/>
                  <a:pt x="312616" y="455234"/>
                  <a:pt x="307340" y="575310"/>
                </a:cubicBezTo>
                <a:cubicBezTo>
                  <a:pt x="304702" y="424885"/>
                  <a:pt x="465627" y="290294"/>
                  <a:pt x="592256" y="287655"/>
                </a:cubicBezTo>
                <a:close/>
                <a:moveTo>
                  <a:pt x="22424" y="287655"/>
                </a:moveTo>
                <a:lnTo>
                  <a:pt x="21105" y="287655"/>
                </a:lnTo>
                <a:lnTo>
                  <a:pt x="14510" y="287655"/>
                </a:lnTo>
                <a:lnTo>
                  <a:pt x="6595" y="287655"/>
                </a:lnTo>
                <a:lnTo>
                  <a:pt x="0" y="287655"/>
                </a:lnTo>
                <a:lnTo>
                  <a:pt x="7914" y="287655"/>
                </a:lnTo>
                <a:lnTo>
                  <a:pt x="15829" y="287655"/>
                </a:lnTo>
                <a:lnTo>
                  <a:pt x="22424" y="287655"/>
                </a:lnTo>
                <a:close/>
              </a:path>
            </a:pathLst>
          </a:custGeom>
          <a:solidFill>
            <a:srgbClr val="FFFFFF"/>
          </a:solidFill>
          <a:ln/>
        </p:spPr>
      </p:sp>
      <p:sp>
        <p:nvSpPr>
          <p:cNvPr id="9" name="Text 4"/>
          <p:cNvSpPr/>
          <p:nvPr/>
        </p:nvSpPr>
        <p:spPr>
          <a:xfrm>
            <a:off x="11388725" y="422910"/>
            <a:ext cx="614680" cy="57531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0" name="Shape 5"/>
          <p:cNvSpPr/>
          <p:nvPr/>
        </p:nvSpPr>
        <p:spPr>
          <a:xfrm flipH="1">
            <a:off x="11549380" y="559816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1" name="Text 6"/>
          <p:cNvSpPr/>
          <p:nvPr/>
        </p:nvSpPr>
        <p:spPr>
          <a:xfrm>
            <a:off x="11549380" y="559816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2" name="Shape 7"/>
          <p:cNvSpPr/>
          <p:nvPr/>
        </p:nvSpPr>
        <p:spPr>
          <a:xfrm flipH="1">
            <a:off x="11549380" y="61252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3" name="Text 8"/>
          <p:cNvSpPr/>
          <p:nvPr/>
        </p:nvSpPr>
        <p:spPr>
          <a:xfrm>
            <a:off x="11549380" y="61252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4" name="Shape 9"/>
          <p:cNvSpPr/>
          <p:nvPr/>
        </p:nvSpPr>
        <p:spPr>
          <a:xfrm flipH="1">
            <a:off x="11549380" y="50711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a:ln/>
        </p:spPr>
      </p:sp>
      <p:sp>
        <p:nvSpPr>
          <p:cNvPr id="15" name="Text 10"/>
          <p:cNvSpPr/>
          <p:nvPr/>
        </p:nvSpPr>
        <p:spPr>
          <a:xfrm>
            <a:off x="11549380" y="5071110"/>
            <a:ext cx="293370" cy="27495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16" name="Shape 11"/>
          <p:cNvSpPr/>
          <p:nvPr/>
        </p:nvSpPr>
        <p:spPr>
          <a:xfrm>
            <a:off x="11696065" y="1156335"/>
            <a:ext cx="0" cy="3600000"/>
          </a:xfrm>
          <a:prstGeom prst="line">
            <a:avLst/>
          </a:prstGeom>
          <a:noFill/>
          <a:ln w="19050">
            <a:solidFill>
              <a:srgbClr val="FFFFFF"/>
            </a:solidFill>
            <a:prstDash val="solid"/>
            <a:headEnd type="none"/>
            <a:tailEnd type="none"/>
          </a:ln>
        </p:spPr>
      </p:sp>
      <p:sp>
        <p:nvSpPr>
          <p:cNvPr id="17" name="Text 12"/>
          <p:cNvSpPr/>
          <p:nvPr/>
        </p:nvSpPr>
        <p:spPr>
          <a:xfrm>
            <a:off x="684530" y="1990090"/>
            <a:ext cx="6149975" cy="1219200"/>
          </a:xfrm>
          <a:prstGeom prst="rect">
            <a:avLst/>
          </a:prstGeom>
          <a:noFill/>
          <a:ln/>
        </p:spPr>
        <p:txBody>
          <a:bodyPr wrap="square" lIns="91440" tIns="45720" rIns="91440" bIns="45720" rtlCol="0" anchor="ctr">
            <a:spAutoFit/>
          </a:bodyPr>
          <a:lstStyle/>
          <a:p>
            <a:pPr algn="just" indent="0" marL="0">
              <a:lnSpc>
                <a:spcPct val="130000"/>
              </a:lnSpc>
              <a:buNone/>
            </a:pPr>
            <a:r>
              <a:rPr lang="en-US" sz="1600" dirty="0">
                <a:solidFill>
                  <a:srgbClr val="000000"/>
                </a:solidFill>
                <a:latin typeface="MiSans" pitchFamily="34" charset="0"/>
                <a:ea typeface="MiSans" pitchFamily="34" charset="-122"/>
                <a:cs typeface="MiSans" pitchFamily="34" charset="-120"/>
              </a:rPr>
              <a:t>冰山模型将个人知识、能力与素质划分为冰山以上、冰山中层和冰山以下三个层次。冰山以上是显性知识与技能，冰山中层是可迁移能力，冰山以下是价值观、性格特质和动机。通过这种模型，可以全面评估个人与岗位的匹配度。</a:t>
            </a:r>
            <a:endParaRPr lang="en-US" sz="1600" dirty="0"/>
          </a:p>
        </p:txBody>
      </p:sp>
      <p:sp>
        <p:nvSpPr>
          <p:cNvPr id="18" name="Text 13"/>
          <p:cNvSpPr/>
          <p:nvPr/>
        </p:nvSpPr>
        <p:spPr>
          <a:xfrm>
            <a:off x="426085" y="1417320"/>
            <a:ext cx="5286375" cy="311150"/>
          </a:xfrm>
          <a:prstGeom prst="rect">
            <a:avLst/>
          </a:prstGeom>
          <a:noFill/>
          <a:ln/>
        </p:spPr>
        <p:txBody>
          <a:bodyPr wrap="square" lIns="91440" tIns="45720" rIns="91440" bIns="45720" rtlCol="0" anchor="ctr">
            <a:spAutoFit/>
          </a:bodyPr>
          <a:lstStyle/>
          <a:p>
            <a:pPr algn="ctr" indent="0" marL="0">
              <a:lnSpc>
                <a:spcPct val="100000"/>
              </a:lnSpc>
              <a:buNone/>
            </a:pPr>
            <a:r>
              <a:rPr lang="en-US" sz="2000" b="1" dirty="0">
                <a:solidFill>
                  <a:srgbClr val="158011"/>
                </a:solidFill>
                <a:latin typeface="MiSans" pitchFamily="34" charset="0"/>
                <a:ea typeface="MiSans" pitchFamily="34" charset="-122"/>
                <a:cs typeface="MiSans" pitchFamily="34" charset="-120"/>
              </a:rPr>
              <a:t>冰山模型的三层结构</a:t>
            </a:r>
            <a:endParaRPr lang="en-US" sz="1600" dirty="0"/>
          </a:p>
        </p:txBody>
      </p:sp>
      <p:sp>
        <p:nvSpPr>
          <p:cNvPr id="19" name="Text 14"/>
          <p:cNvSpPr/>
          <p:nvPr/>
        </p:nvSpPr>
        <p:spPr>
          <a:xfrm>
            <a:off x="781050" y="4433570"/>
            <a:ext cx="6149975" cy="914400"/>
          </a:xfrm>
          <a:prstGeom prst="rect">
            <a:avLst/>
          </a:prstGeom>
          <a:noFill/>
          <a:ln/>
        </p:spPr>
        <p:txBody>
          <a:bodyPr wrap="square" lIns="91440" tIns="45720" rIns="91440" bIns="45720" rtlCol="0" anchor="ctr">
            <a:spAutoFit/>
          </a:bodyPr>
          <a:lstStyle/>
          <a:p>
            <a:pPr algn="just" indent="0" marL="0">
              <a:lnSpc>
                <a:spcPct val="130000"/>
              </a:lnSpc>
              <a:buNone/>
            </a:pPr>
            <a:r>
              <a:rPr lang="en-US" sz="1600" dirty="0">
                <a:solidFill>
                  <a:srgbClr val="000000"/>
                </a:solidFill>
                <a:latin typeface="MiSans" pitchFamily="34" charset="0"/>
                <a:ea typeface="MiSans" pitchFamily="34" charset="-122"/>
                <a:cs typeface="MiSans" pitchFamily="34" charset="-120"/>
              </a:rPr>
              <a:t>在职业规划中，冰山模型可以帮助个体深入了解自己的优势和劣势，明确提升方向。同时，它也可以帮助企业在招聘和培养人才时，更全面地评估候选人的适配性。</a:t>
            </a:r>
            <a:endParaRPr lang="en-US" sz="1600" dirty="0"/>
          </a:p>
        </p:txBody>
      </p:sp>
      <p:sp>
        <p:nvSpPr>
          <p:cNvPr id="20" name="Text 15"/>
          <p:cNvSpPr/>
          <p:nvPr/>
        </p:nvSpPr>
        <p:spPr>
          <a:xfrm>
            <a:off x="142875" y="3860800"/>
            <a:ext cx="5901055" cy="311150"/>
          </a:xfrm>
          <a:prstGeom prst="rect">
            <a:avLst/>
          </a:prstGeom>
          <a:noFill/>
          <a:ln/>
        </p:spPr>
        <p:txBody>
          <a:bodyPr wrap="square" lIns="91440" tIns="45720" rIns="91440" bIns="45720" rtlCol="0" anchor="ctr">
            <a:spAutoFit/>
          </a:bodyPr>
          <a:lstStyle/>
          <a:p>
            <a:pPr algn="ctr" indent="0" marL="0">
              <a:lnSpc>
                <a:spcPct val="100000"/>
              </a:lnSpc>
              <a:buNone/>
            </a:pPr>
            <a:r>
              <a:rPr lang="en-US" sz="2000" b="1" dirty="0">
                <a:solidFill>
                  <a:srgbClr val="158011"/>
                </a:solidFill>
                <a:latin typeface="MiSans" pitchFamily="34" charset="0"/>
                <a:ea typeface="MiSans" pitchFamily="34" charset="-122"/>
                <a:cs typeface="MiSans" pitchFamily="34" charset="-120"/>
              </a:rPr>
              <a:t>模型的应用</a:t>
            </a:r>
            <a:endParaRPr lang="en-US" sz="1600" dirty="0"/>
          </a:p>
        </p:txBody>
      </p:sp>
      <p:pic>
        <p:nvPicPr>
          <p:cNvPr id="21" name="Image 3" descr="https://test-kimi-img.moonshot.cn/pub/slides/slides_tmpl/image/25-08-06-16:17:08-d29gv14up1d2ae82kieg.png">    </p:cNvPr>
          <p:cNvPicPr>
            <a:picLocks noChangeAspect="1"/>
          </p:cNvPicPr>
          <p:nvPr/>
        </p:nvPicPr>
        <p:blipFill>
          <a:blip r:embed="rId4"/>
          <a:stretch>
            <a:fillRect/>
          </a:stretch>
        </p:blipFill>
        <p:spPr>
          <a:xfrm>
            <a:off x="848360" y="6214745"/>
            <a:ext cx="179705" cy="179705"/>
          </a:xfrm>
          <a:prstGeom prst="rect">
            <a:avLst/>
          </a:prstGeom>
        </p:spPr>
      </p:pic>
      <p:pic>
        <p:nvPicPr>
          <p:cNvPr id="22" name="Image 4" descr="https://test-kimi-img.moonshot.cn/pub/slides/slides_tmpl/image/25-08-06-16:17:08-d29gv14up1d2ae82kieg.png">    </p:cNvPr>
          <p:cNvPicPr>
            <a:picLocks noChangeAspect="1"/>
          </p:cNvPicPr>
          <p:nvPr/>
        </p:nvPicPr>
        <p:blipFill>
          <a:blip r:embed="rId5"/>
          <a:stretch>
            <a:fillRect/>
          </a:stretch>
        </p:blipFill>
        <p:spPr>
          <a:xfrm>
            <a:off x="1242060" y="6214745"/>
            <a:ext cx="179705" cy="179705"/>
          </a:xfrm>
          <a:prstGeom prst="rect">
            <a:avLst/>
          </a:prstGeom>
        </p:spPr>
      </p:pic>
      <p:pic>
        <p:nvPicPr>
          <p:cNvPr id="23" name="Image 5" descr="https://test-kimi-img.moonshot.cn/pub/slides/slides_tmpl/image/25-08-06-16:17:08-d29gv14up1d2ae82kieg.png">    </p:cNvPr>
          <p:cNvPicPr>
            <a:picLocks noChangeAspect="1"/>
          </p:cNvPicPr>
          <p:nvPr/>
        </p:nvPicPr>
        <p:blipFill>
          <a:blip r:embed="rId6"/>
          <a:stretch>
            <a:fillRect/>
          </a:stretch>
        </p:blipFill>
        <p:spPr>
          <a:xfrm>
            <a:off x="1635760" y="6214745"/>
            <a:ext cx="179705" cy="179705"/>
          </a:xfrm>
          <a:prstGeom prst="rect">
            <a:avLst/>
          </a:prstGeom>
        </p:spPr>
      </p:pic>
      <p:pic>
        <p:nvPicPr>
          <p:cNvPr id="24" name="Image 6" descr="https://test-kimi-img.moonshot.cn/pub/slides/slides_tmpl/image/25-08-06-16:17:11-d29gv1sup1d2ae82kiig.png">    </p:cNvPr>
          <p:cNvPicPr>
            <a:picLocks noChangeAspect="1"/>
          </p:cNvPicPr>
          <p:nvPr/>
        </p:nvPicPr>
        <p:blipFill>
          <a:blip r:embed="rId7"/>
          <a:stretch>
            <a:fillRect/>
          </a:stretch>
        </p:blipFill>
        <p:spPr>
          <a:xfrm>
            <a:off x="6309360" y="5749925"/>
            <a:ext cx="2273300" cy="1117600"/>
          </a:xfrm>
          <a:prstGeom prst="rect">
            <a:avLst/>
          </a:prstGeom>
        </p:spPr>
      </p:pic>
      <p:pic>
        <p:nvPicPr>
          <p:cNvPr id="25" name="Image 7" descr="https://test-kimi-img.moonshot.cn/pub/slides/slides_tmpl/image/25-08-06-16:17:11-d29gv1sup1d2ae82kij0.png">    </p:cNvPr>
          <p:cNvPicPr>
            <a:picLocks noChangeAspect="1"/>
          </p:cNvPicPr>
          <p:nvPr/>
        </p:nvPicPr>
        <p:blipFill>
          <a:blip r:embed="rId8"/>
          <a:stretch>
            <a:fillRect/>
          </a:stretch>
        </p:blipFill>
        <p:spPr>
          <a:xfrm>
            <a:off x="11328400" y="0"/>
            <a:ext cx="1130300" cy="1066800"/>
          </a:xfrm>
          <a:prstGeom prst="rect">
            <a:avLst/>
          </a:prstGeom>
        </p:spPr>
      </p:pic>
      <p:pic>
        <p:nvPicPr>
          <p:cNvPr id="26" name="Image 8" descr="https://test-kimi-img.moonshot.cn/pub/slides/slides_tmpl/image/25-08-06-16:17:11-d29gv1sup1d2ae82kij0.png">    </p:cNvPr>
          <p:cNvPicPr>
            <a:picLocks noChangeAspect="1"/>
          </p:cNvPicPr>
          <p:nvPr/>
        </p:nvPicPr>
        <p:blipFill>
          <a:blip r:embed="rId9"/>
          <a:stretch>
            <a:fillRect/>
          </a:stretch>
        </p:blipFill>
        <p:spPr>
          <a:xfrm flipV="1">
            <a:off x="11328400" y="5791200"/>
            <a:ext cx="1130300" cy="10668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33">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h0.png">    </p:cNvPr>
          <p:cNvPicPr>
            <a:picLocks noChangeAspect="1"/>
          </p:cNvPicPr>
          <p:nvPr/>
        </p:nvPicPr>
        <p:blipFill>
          <a:blip r:embed="rId1"/>
          <a:stretch>
            <a:fillRect/>
          </a:stretch>
        </p:blipFill>
        <p:spPr>
          <a:xfrm>
            <a:off x="6299200" y="1595120"/>
            <a:ext cx="5284470" cy="4522470"/>
          </a:xfrm>
          <a:prstGeom prst="rect">
            <a:avLst/>
          </a:prstGeom>
        </p:spPr>
      </p:pic>
      <p:pic>
        <p:nvPicPr>
          <p:cNvPr id="3" name="Image 1" descr="https://test-kimi-img.moonshot.cn/pub/slides/slides_tmpl/image/25-08-06-16:17:11-d29gv1sup1d2ae82kihg.png">    </p:cNvPr>
          <p:cNvPicPr>
            <a:picLocks noChangeAspect="1"/>
          </p:cNvPicPr>
          <p:nvPr/>
        </p:nvPicPr>
        <p:blipFill>
          <a:blip r:embed="rId2"/>
          <a:stretch>
            <a:fillRect/>
          </a:stretch>
        </p:blipFill>
        <p:spPr>
          <a:xfrm>
            <a:off x="535940" y="1595120"/>
            <a:ext cx="5283200" cy="4521835"/>
          </a:xfrm>
          <a:prstGeom prst="rect">
            <a:avLst/>
          </a:prstGeom>
        </p:spPr>
      </p:pic>
      <p:sp>
        <p:nvSpPr>
          <p:cNvPr id="4" name="Text 0"/>
          <p:cNvSpPr/>
          <p:nvPr/>
        </p:nvSpPr>
        <p:spPr>
          <a:xfrm>
            <a:off x="1080310" y="2894306"/>
            <a:ext cx="4215624" cy="1778000"/>
          </a:xfrm>
          <a:prstGeom prst="rect">
            <a:avLst/>
          </a:prstGeom>
          <a:noFill/>
          <a:ln/>
        </p:spPr>
        <p:txBody>
          <a:bodyPr wrap="square" lIns="91440" tIns="45720" rIns="91440" bIns="45720" rtlCol="0" anchor="t">
            <a:spAutoFit/>
          </a:bodyPr>
          <a:lstStyle/>
          <a:p>
            <a:pPr algn="just" indent="0" marL="0">
              <a:lnSpc>
                <a:spcPct val="120000"/>
              </a:lnSpc>
              <a:buNone/>
            </a:pPr>
            <a:r>
              <a:rPr lang="en-US" sz="2000" dirty="0">
                <a:solidFill>
                  <a:srgbClr val="000000"/>
                </a:solidFill>
                <a:latin typeface="MiSans" pitchFamily="34" charset="0"/>
                <a:ea typeface="MiSans" pitchFamily="34" charset="-122"/>
                <a:cs typeface="MiSans" pitchFamily="34" charset="-120"/>
              </a:rPr>
              <a:t>每组从清单或自拟新兴职业出发，运用职业锚理论与冰山模型分析岗位需求与团队适配度，撰写包含前景、技能、匹配度、提升计划的匹配报告，并进行5分钟汇报。</a:t>
            </a:r>
            <a:endParaRPr lang="en-US" sz="1600" dirty="0"/>
          </a:p>
        </p:txBody>
      </p:sp>
      <p:sp>
        <p:nvSpPr>
          <p:cNvPr id="5" name="Text 1"/>
          <p:cNvSpPr/>
          <p:nvPr/>
        </p:nvSpPr>
        <p:spPr>
          <a:xfrm>
            <a:off x="1044961" y="1958629"/>
            <a:ext cx="4285712" cy="425450"/>
          </a:xfrm>
          <a:prstGeom prst="rect">
            <a:avLst/>
          </a:prstGeom>
          <a:noFill/>
          <a:ln/>
        </p:spPr>
        <p:txBody>
          <a:bodyPr wrap="square" lIns="91440" tIns="45720" rIns="91440" bIns="45720" rtlCol="0" anchor="t">
            <a:spAutoFit/>
          </a:bodyPr>
          <a:lstStyle/>
          <a:p>
            <a:pPr algn="just" indent="0" marL="0">
              <a:lnSpc>
                <a:spcPct val="100000"/>
              </a:lnSpc>
              <a:buNone/>
            </a:pPr>
            <a:r>
              <a:rPr lang="en-US" sz="2800" dirty="0">
                <a:solidFill>
                  <a:srgbClr val="158011"/>
                </a:solidFill>
                <a:latin typeface="MiSans" pitchFamily="34" charset="0"/>
                <a:ea typeface="MiSans" pitchFamily="34" charset="-122"/>
                <a:cs typeface="MiSans" pitchFamily="34" charset="-120"/>
              </a:rPr>
              <a:t>任务要求</a:t>
            </a:r>
            <a:endParaRPr lang="en-US" sz="1600" dirty="0"/>
          </a:p>
        </p:txBody>
      </p:sp>
      <p:sp>
        <p:nvSpPr>
          <p:cNvPr id="6" name="Text 2"/>
          <p:cNvSpPr/>
          <p:nvPr/>
        </p:nvSpPr>
        <p:spPr>
          <a:xfrm>
            <a:off x="6799472" y="2894306"/>
            <a:ext cx="4215624" cy="1066800"/>
          </a:xfrm>
          <a:prstGeom prst="rect">
            <a:avLst/>
          </a:prstGeom>
          <a:noFill/>
          <a:ln/>
        </p:spPr>
        <p:txBody>
          <a:bodyPr wrap="square" lIns="91440" tIns="45720" rIns="91440" bIns="45720" rtlCol="0" anchor="t">
            <a:spAutoFit/>
          </a:bodyPr>
          <a:lstStyle/>
          <a:p>
            <a:pPr algn="just" indent="0" marL="0">
              <a:lnSpc>
                <a:spcPct val="120000"/>
              </a:lnSpc>
              <a:buNone/>
            </a:pPr>
            <a:r>
              <a:rPr lang="en-US" sz="2000" dirty="0">
                <a:solidFill>
                  <a:srgbClr val="FFFFFF"/>
                </a:solidFill>
                <a:latin typeface="MiSans" pitchFamily="34" charset="0"/>
                <a:ea typeface="MiSans" pitchFamily="34" charset="-122"/>
                <a:cs typeface="MiSans" pitchFamily="34" charset="-120"/>
              </a:rPr>
              <a:t>通过实战演练，提升同学们的职业定位分析能力与决策能力，从而撰写个性化的职业定位方案。</a:t>
            </a:r>
            <a:endParaRPr lang="en-US" sz="1600" dirty="0"/>
          </a:p>
        </p:txBody>
      </p:sp>
      <p:sp>
        <p:nvSpPr>
          <p:cNvPr id="7" name="Text 3"/>
          <p:cNvSpPr/>
          <p:nvPr/>
        </p:nvSpPr>
        <p:spPr>
          <a:xfrm>
            <a:off x="6729384" y="1958629"/>
            <a:ext cx="4285712" cy="425450"/>
          </a:xfrm>
          <a:prstGeom prst="rect">
            <a:avLst/>
          </a:prstGeom>
          <a:noFill/>
          <a:ln/>
        </p:spPr>
        <p:txBody>
          <a:bodyPr wrap="square" lIns="91440" tIns="45720" rIns="91440" bIns="45720" rtlCol="0" anchor="t">
            <a:spAutoFit/>
          </a:bodyPr>
          <a:lstStyle/>
          <a:p>
            <a:pPr algn="r" indent="0" marL="0">
              <a:lnSpc>
                <a:spcPct val="100000"/>
              </a:lnSpc>
              <a:buNone/>
            </a:pPr>
            <a:r>
              <a:rPr lang="en-US" sz="2800" dirty="0">
                <a:solidFill>
                  <a:srgbClr val="FFFFFF"/>
                </a:solidFill>
                <a:latin typeface="MiSans" pitchFamily="34" charset="0"/>
                <a:ea typeface="MiSans" pitchFamily="34" charset="-122"/>
                <a:cs typeface="MiSans" pitchFamily="34" charset="-120"/>
              </a:rPr>
              <a:t>活动目的</a:t>
            </a:r>
            <a:endParaRPr lang="en-US" sz="1600" dirty="0"/>
          </a:p>
        </p:txBody>
      </p:sp>
      <p:sp>
        <p:nvSpPr>
          <p:cNvPr id="8" name="Text 4"/>
          <p:cNvSpPr/>
          <p:nvPr/>
        </p:nvSpPr>
        <p:spPr>
          <a:xfrm>
            <a:off x="582930" y="211455"/>
            <a:ext cx="10151745" cy="482600"/>
          </a:xfrm>
          <a:prstGeom prst="rect">
            <a:avLst/>
          </a:prstGeom>
          <a:noFill/>
          <a:ln/>
        </p:spPr>
        <p:txBody>
          <a:bodyPr wrap="square" lIns="91440" tIns="45720" rIns="91440" bIns="45720" rtlCol="0" anchor="t">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课堂活动</a:t>
            </a:r>
            <a:pPr indent="0" marL="0">
              <a:lnSpc>
                <a:spcPct val="100000"/>
              </a:lnSpc>
              <a:buNone/>
            </a:pPr>
            <a:r>
              <a:rPr lang="en-US" sz="2600" dirty="0">
                <a:solidFill>
                  <a:srgbClr val="000000"/>
                </a:solidFill>
                <a:latin typeface="MiSans" pitchFamily="34" charset="0"/>
                <a:ea typeface="MiSans" pitchFamily="34" charset="-122"/>
                <a:cs typeface="MiSans" pitchFamily="34" charset="-120"/>
              </a:rPr>
              <a:t>——职业定位实战</a:t>
            </a:r>
            <a:endParaRPr lang="en-US" sz="1600" dirty="0"/>
          </a:p>
        </p:txBody>
      </p:sp>
      <p:pic>
        <p:nvPicPr>
          <p:cNvPr id="9" name="Image 2" descr="https://test-kimi-img.moonshot.cn/pub/slides/slides_tmpl/image/25-08-06-16:17:02-d29guvkup1d2ae82khtg.png">    </p:cNvPr>
          <p:cNvPicPr>
            <a:picLocks noChangeAspect="1"/>
          </p:cNvPicPr>
          <p:nvPr/>
        </p:nvPicPr>
        <p:blipFill>
          <a:blip r:embed="rId3"/>
          <a:stretch>
            <a:fillRect/>
          </a:stretch>
        </p:blipFill>
        <p:spPr>
          <a:xfrm>
            <a:off x="11146790" y="6005195"/>
            <a:ext cx="1129030" cy="852805"/>
          </a:xfrm>
          <a:prstGeom prst="rect">
            <a:avLst/>
          </a:prstGeom>
        </p:spPr>
      </p:pic>
      <p:pic>
        <p:nvPicPr>
          <p:cNvPr id="10" name="Image 3" descr="https://test-kimi-img.moonshot.cn/pub/slides/slides_tmpl/image/25-08-06-16:17:02-d29guvkup1d2ae82khq0.png">    </p:cNvPr>
          <p:cNvPicPr>
            <a:picLocks noChangeAspect="1"/>
          </p:cNvPicPr>
          <p:nvPr/>
        </p:nvPicPr>
        <p:blipFill>
          <a:blip r:embed="rId4"/>
          <a:stretch>
            <a:fillRect/>
          </a:stretch>
        </p:blipFill>
        <p:spPr>
          <a:xfrm rot="16200000">
            <a:off x="-240030" y="4361815"/>
            <a:ext cx="963930" cy="483235"/>
          </a:xfrm>
          <a:prstGeom prst="rect">
            <a:avLst/>
          </a:prstGeom>
        </p:spPr>
      </p:pic>
      <p:pic>
        <p:nvPicPr>
          <p:cNvPr id="11" name="Image 4" descr="https://test-kimi-img.moonshot.cn/pub/slides/slides_tmpl/image/25-08-06-16:17:02-d29guvkup1d2ae82khrg.png">    </p:cNvPr>
          <p:cNvPicPr>
            <a:picLocks noChangeAspect="1"/>
          </p:cNvPicPr>
          <p:nvPr/>
        </p:nvPicPr>
        <p:blipFill>
          <a:blip r:embed="rId5">
            <a:alphaModFix amt="80000"/>
          </a:blip>
          <a:stretch>
            <a:fillRect/>
          </a:stretch>
        </p:blipFill>
        <p:spPr>
          <a:xfrm>
            <a:off x="0" y="4023995"/>
            <a:ext cx="384175" cy="384175"/>
          </a:xfrm>
          <a:prstGeom prst="rect">
            <a:avLst/>
          </a:prstGeom>
        </p:spPr>
      </p:pic>
      <p:pic>
        <p:nvPicPr>
          <p:cNvPr id="12" name="Image 5" descr="https://test-kimi-img.moonshot.cn/pub/slides/slides_tmpl/image/25-08-06-16:17:03-d29guvsup1d2ae82ki0g.png">    </p:cNvPr>
          <p:cNvPicPr>
            <a:picLocks noChangeAspect="1"/>
          </p:cNvPicPr>
          <p:nvPr/>
        </p:nvPicPr>
        <p:blipFill>
          <a:blip r:embed="rId6"/>
          <a:stretch>
            <a:fillRect/>
          </a:stretch>
        </p:blipFill>
        <p:spPr>
          <a:xfrm>
            <a:off x="680720" y="883285"/>
            <a:ext cx="5943600" cy="88900"/>
          </a:xfrm>
          <a:prstGeom prst="rect">
            <a:avLst/>
          </a:prstGeom>
        </p:spPr>
      </p:pic>
      <p:pic>
        <p:nvPicPr>
          <p:cNvPr id="13" name="Image 6" descr="https://test-kimi-img.moonshot.cn/pub/slides/slides_tmpl/image/25-08-06-16:17:02-d29guvkup1d2ae82khu0.png">    </p:cNvPr>
          <p:cNvPicPr>
            <a:picLocks noChangeAspect="1"/>
          </p:cNvPicPr>
          <p:nvPr/>
        </p:nvPicPr>
        <p:blipFill>
          <a:blip r:embed="rId7"/>
          <a:stretch>
            <a:fillRect/>
          </a:stretch>
        </p:blipFill>
        <p:spPr>
          <a:xfrm rot="19020000">
            <a:off x="9664700" y="303530"/>
            <a:ext cx="656590" cy="656590"/>
          </a:xfrm>
          <a:prstGeom prst="rect">
            <a:avLst/>
          </a:prstGeom>
        </p:spPr>
      </p:pic>
      <p:pic>
        <p:nvPicPr>
          <p:cNvPr id="14" name="Image 7" descr="https://test-kimi-img.moonshot.cn/pub/slides/slides_tmpl/image/25-08-06-16:17:02-d29guvkup1d2ae82khr0.png">    </p:cNvPr>
          <p:cNvPicPr>
            <a:picLocks noChangeAspect="1"/>
          </p:cNvPicPr>
          <p:nvPr/>
        </p:nvPicPr>
        <p:blipFill>
          <a:blip r:embed="rId8"/>
          <a:stretch>
            <a:fillRect/>
          </a:stretch>
        </p:blipFill>
        <p:spPr>
          <a:xfrm rot="19980000">
            <a:off x="8440420" y="-580390"/>
            <a:ext cx="1540510" cy="154051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34">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u0.png">    </p:cNvPr>
          <p:cNvPicPr>
            <a:picLocks noChangeAspect="1"/>
          </p:cNvPicPr>
          <p:nvPr/>
        </p:nvPicPr>
        <p:blipFill>
          <a:blip r:embed="rId1"/>
          <a:stretch>
            <a:fillRect/>
          </a:stretch>
        </p:blipFill>
        <p:spPr>
          <a:xfrm rot="19020000">
            <a:off x="5776595" y="958850"/>
            <a:ext cx="1306195" cy="1306195"/>
          </a:xfrm>
          <a:prstGeom prst="rect">
            <a:avLst/>
          </a:prstGeom>
        </p:spPr>
      </p:pic>
      <p:pic>
        <p:nvPicPr>
          <p:cNvPr id="3" name="Image 1" descr="https://test-kimi-img.moonshot.cn/pub/slides/slides_tmpl/image/25-08-06-16:17:02-d29guvkup1d2ae82kht0.png">    </p:cNvPr>
          <p:cNvPicPr>
            <a:picLocks noChangeAspect="1"/>
          </p:cNvPicPr>
          <p:nvPr/>
        </p:nvPicPr>
        <p:blipFill>
          <a:blip r:embed="rId2"/>
          <a:stretch>
            <a:fillRect/>
          </a:stretch>
        </p:blipFill>
        <p:spPr>
          <a:xfrm flipH="1">
            <a:off x="0" y="0"/>
            <a:ext cx="11460480" cy="6858000"/>
          </a:xfrm>
          <a:prstGeom prst="rect">
            <a:avLst/>
          </a:prstGeom>
        </p:spPr>
      </p:pic>
      <p:pic>
        <p:nvPicPr>
          <p:cNvPr id="4" name="Image 2" descr="https://test-kimi-img.moonshot.cn/pub/slides/slides_tmpl/image/25-08-06-16:17:02-d29guvkup1d2ae82khr0.png">    </p:cNvPr>
          <p:cNvPicPr>
            <a:picLocks noChangeAspect="1"/>
          </p:cNvPicPr>
          <p:nvPr/>
        </p:nvPicPr>
        <p:blipFill>
          <a:blip r:embed="rId3"/>
          <a:stretch>
            <a:fillRect/>
          </a:stretch>
        </p:blipFill>
        <p:spPr>
          <a:xfrm>
            <a:off x="296545" y="360045"/>
            <a:ext cx="1540510" cy="1540510"/>
          </a:xfrm>
          <a:prstGeom prst="rect">
            <a:avLst/>
          </a:prstGeom>
        </p:spPr>
      </p:pic>
      <p:sp>
        <p:nvSpPr>
          <p:cNvPr id="5" name="Shape 0"/>
          <p:cNvSpPr/>
          <p:nvPr/>
        </p:nvSpPr>
        <p:spPr>
          <a:xfrm>
            <a:off x="129540" y="6998970"/>
            <a:ext cx="774258" cy="76200"/>
          </a:xfrm>
          <a:prstGeom prst="rect">
            <a:avLst/>
          </a:prstGeom>
          <a:solidFill>
            <a:srgbClr val="FFFFFF"/>
          </a:solidFill>
          <a:ln/>
        </p:spPr>
      </p:sp>
      <p:sp>
        <p:nvSpPr>
          <p:cNvPr id="6" name="Text 1"/>
          <p:cNvSpPr/>
          <p:nvPr/>
        </p:nvSpPr>
        <p:spPr>
          <a:xfrm>
            <a:off x="129540" y="6998970"/>
            <a:ext cx="774258" cy="76200"/>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7" name="Shape 2"/>
          <p:cNvSpPr/>
          <p:nvPr/>
        </p:nvSpPr>
        <p:spPr>
          <a:xfrm>
            <a:off x="167640" y="6730560"/>
            <a:ext cx="5667570" cy="0"/>
          </a:xfrm>
          <a:prstGeom prst="line">
            <a:avLst/>
          </a:prstGeom>
          <a:noFill/>
          <a:ln w="19050">
            <a:solidFill>
              <a:srgbClr val="FFFFFF"/>
            </a:solidFill>
            <a:prstDash val="solid"/>
            <a:headEnd type="none"/>
            <a:tailEnd type="none"/>
          </a:ln>
        </p:spPr>
      </p:sp>
      <p:sp>
        <p:nvSpPr>
          <p:cNvPr id="8" name="Text 3"/>
          <p:cNvSpPr/>
          <p:nvPr/>
        </p:nvSpPr>
        <p:spPr>
          <a:xfrm>
            <a:off x="6335395" y="1228725"/>
            <a:ext cx="6109970" cy="1409065"/>
          </a:xfrm>
          <a:prstGeom prst="rect">
            <a:avLst/>
          </a:prstGeom>
          <a:noFill/>
          <a:ln/>
        </p:spPr>
        <p:txBody>
          <a:bodyPr wrap="square" lIns="91440" tIns="45720" rIns="91440" bIns="45720" rtlCol="0" anchor="t"/>
          <a:lstStyle/>
          <a:p>
            <a:pPr algn="just" indent="0" marL="0">
              <a:lnSpc>
                <a:spcPct val="120000"/>
              </a:lnSpc>
              <a:buNone/>
            </a:pPr>
            <a:r>
              <a:rPr lang="en-US" sz="9600" b="1" dirty="0">
                <a:solidFill>
                  <a:srgbClr val="404040"/>
                </a:solidFill>
                <a:latin typeface="MiSans" pitchFamily="34" charset="0"/>
                <a:ea typeface="MiSans" pitchFamily="34" charset="-122"/>
                <a:cs typeface="MiSans" pitchFamily="34" charset="-120"/>
              </a:rPr>
              <a:t>THANKS</a:t>
            </a:r>
            <a:endParaRPr lang="en-US" sz="1600" dirty="0"/>
          </a:p>
        </p:txBody>
      </p:sp>
      <p:pic>
        <p:nvPicPr>
          <p:cNvPr id="9" name="Image 3" descr="https://test-kimi-img.moonshot.cn/pub/slides/slides_tmpl/image/25-08-06-16:17:02-d29guvkup1d2ae82khq0.png">    </p:cNvPr>
          <p:cNvPicPr>
            <a:picLocks noChangeAspect="1"/>
          </p:cNvPicPr>
          <p:nvPr/>
        </p:nvPicPr>
        <p:blipFill>
          <a:blip r:embed="rId4"/>
          <a:stretch>
            <a:fillRect/>
          </a:stretch>
        </p:blipFill>
        <p:spPr>
          <a:xfrm>
            <a:off x="370840" y="0"/>
            <a:ext cx="2249805" cy="1128395"/>
          </a:xfrm>
          <a:prstGeom prst="rect">
            <a:avLst/>
          </a:prstGeom>
        </p:spPr>
      </p:pic>
      <p:pic>
        <p:nvPicPr>
          <p:cNvPr id="10" name="Image 4" descr="https://test-kimi-img.moonshot.cn/pub/slides/slides_tmpl/image/25-08-06-16:17:02-d29guvkup1d2ae82khs0.png">    </p:cNvPr>
          <p:cNvPicPr>
            <a:picLocks noChangeAspect="1"/>
          </p:cNvPicPr>
          <p:nvPr/>
        </p:nvPicPr>
        <p:blipFill>
          <a:blip r:embed="rId5"/>
          <a:stretch>
            <a:fillRect/>
          </a:stretch>
        </p:blipFill>
        <p:spPr>
          <a:xfrm>
            <a:off x="1928495" y="504825"/>
            <a:ext cx="623570" cy="623570"/>
          </a:xfrm>
          <a:prstGeom prst="rect">
            <a:avLst/>
          </a:prstGeom>
        </p:spPr>
      </p:pic>
      <p:pic>
        <p:nvPicPr>
          <p:cNvPr id="11" name="Image 5" descr="https://test-kimi-img.moonshot.cn/pub/slides/slides_tmpl/image/25-08-06-16:17:02-d29guvkup1d2ae82khrg.png">    </p:cNvPr>
          <p:cNvPicPr>
            <a:picLocks noChangeAspect="1"/>
          </p:cNvPicPr>
          <p:nvPr/>
        </p:nvPicPr>
        <p:blipFill>
          <a:blip r:embed="rId6"/>
          <a:stretch>
            <a:fillRect/>
          </a:stretch>
        </p:blipFill>
        <p:spPr>
          <a:xfrm>
            <a:off x="11779250" y="5895975"/>
            <a:ext cx="765810" cy="765810"/>
          </a:xfrm>
          <a:prstGeom prst="rect">
            <a:avLst/>
          </a:prstGeom>
        </p:spPr>
      </p:pic>
      <p:pic>
        <p:nvPicPr>
          <p:cNvPr id="12" name="Image 6" descr="https://test-kimi-img.moonshot.cn/pub/slides/slides_tmpl/image/25-08-06-16:17:02-d29guvkup1d2ae82khtg.png">    </p:cNvPr>
          <p:cNvPicPr>
            <a:picLocks noChangeAspect="1"/>
          </p:cNvPicPr>
          <p:nvPr/>
        </p:nvPicPr>
        <p:blipFill>
          <a:blip r:embed="rId7"/>
          <a:stretch>
            <a:fillRect/>
          </a:stretch>
        </p:blipFill>
        <p:spPr>
          <a:xfrm flipH="1">
            <a:off x="-708025" y="5157470"/>
            <a:ext cx="2636520" cy="1991360"/>
          </a:xfrm>
          <a:prstGeom prst="rect">
            <a:avLst/>
          </a:prstGeom>
        </p:spPr>
      </p:pic>
      <p:pic>
        <p:nvPicPr>
          <p:cNvPr id="13" name="Image 7" descr="https://test-kimi-img.moonshot.cn/pub/slides/slides_tmpl/image/25-08-06-16:17:02-d29guvkup1d2ae82khug.png">    </p:cNvPr>
          <p:cNvPicPr>
            <a:picLocks noChangeAspect="1"/>
          </p:cNvPicPr>
          <p:nvPr/>
        </p:nvPicPr>
        <p:blipFill>
          <a:blip r:embed="rId8"/>
          <a:stretch>
            <a:fillRect/>
          </a:stretch>
        </p:blipFill>
        <p:spPr>
          <a:xfrm>
            <a:off x="2761615" y="6415405"/>
            <a:ext cx="5937250" cy="298450"/>
          </a:xfrm>
          <a:prstGeom prst="rect">
            <a:avLst/>
          </a:prstGeom>
        </p:spPr>
      </p:pic>
      <p:sp>
        <p:nvSpPr>
          <p:cNvPr id="14" name="Text 4"/>
          <p:cNvSpPr/>
          <p:nvPr/>
        </p:nvSpPr>
        <p:spPr>
          <a:xfrm>
            <a:off x="6397625" y="2783205"/>
            <a:ext cx="5572760" cy="1102995"/>
          </a:xfrm>
          <a:prstGeom prst="rect">
            <a:avLst/>
          </a:prstGeom>
          <a:noFill/>
          <a:ln/>
        </p:spPr>
        <p:txBody>
          <a:bodyPr wrap="square" lIns="91440" tIns="45720" rIns="91440" bIns="45720" rtlCol="0" anchor="t"/>
          <a:lstStyle/>
          <a:p>
            <a:pPr algn="just" indent="0" marL="0">
              <a:lnSpc>
                <a:spcPct val="120000"/>
              </a:lnSpc>
              <a:buNone/>
            </a:pPr>
            <a:r>
              <a:rPr lang="en-US" sz="6600" b="1" dirty="0">
                <a:solidFill>
                  <a:srgbClr val="404040"/>
                </a:solidFill>
                <a:latin typeface="MiSans" pitchFamily="34" charset="0"/>
                <a:ea typeface="MiSans" pitchFamily="34" charset="-122"/>
                <a:cs typeface="MiSans" pitchFamily="34" charset="-120"/>
              </a:rPr>
              <a:t>谢谢您的观看</a:t>
            </a:r>
            <a:endParaRPr lang="en-US" sz="1600" dirty="0"/>
          </a:p>
        </p:txBody>
      </p:sp>
      <p:pic>
        <p:nvPicPr>
          <p:cNvPr id="15" name="Image 8" descr="https://test-kimi-img.moonshot.cn/pub/slides/slides_tmpl/image/25-08-06-16:17:03-d29guvsup1d2ae82ki3g.png">    </p:cNvPr>
          <p:cNvPicPr>
            <a:picLocks noChangeAspect="1"/>
          </p:cNvPicPr>
          <p:nvPr/>
        </p:nvPicPr>
        <p:blipFill>
          <a:blip r:embed="rId9"/>
          <a:stretch>
            <a:fillRect/>
          </a:stretch>
        </p:blipFill>
        <p:spPr>
          <a:xfrm>
            <a:off x="1506220" y="432435"/>
            <a:ext cx="3329940" cy="5659755"/>
          </a:xfrm>
          <a:prstGeom prst="rect">
            <a:avLst/>
          </a:prstGeom>
        </p:spPr>
      </p:pic>
      <p:pic>
        <p:nvPicPr>
          <p:cNvPr id="16" name="Image 9" descr="https://test-kimi-img.moonshot.cn/pub/slides/slides_tmpl/image/25-08-06-16:17:03-d29guvsup1d2ae82ki5g.jpg">    </p:cNvPr>
          <p:cNvPicPr>
            <a:picLocks noChangeAspect="1"/>
          </p:cNvPicPr>
          <p:nvPr/>
        </p:nvPicPr>
        <p:blipFill>
          <a:blip r:embed="rId10"/>
          <a:stretch>
            <a:fillRect/>
          </a:stretch>
        </p:blipFill>
        <p:spPr>
          <a:xfrm>
            <a:off x="1666875" y="570865"/>
            <a:ext cx="3040380" cy="532511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7g.png">    </p:cNvPr>
          <p:cNvPicPr>
            <a:picLocks noChangeAspect="1"/>
          </p:cNvPicPr>
          <p:nvPr/>
        </p:nvPicPr>
        <p:blipFill>
          <a:blip r:embed="rId1"/>
          <a:stretch>
            <a:fillRect/>
          </a:stretch>
        </p:blipFill>
        <p:spPr>
          <a:xfrm flipV="1" rot="5400000">
            <a:off x="-2299335" y="4156710"/>
            <a:ext cx="5580380" cy="89535"/>
          </a:xfrm>
          <a:prstGeom prst="rect">
            <a:avLst/>
          </a:prstGeom>
        </p:spPr>
      </p:pic>
      <p:pic>
        <p:nvPicPr>
          <p:cNvPr id="3" name="Image 1" descr="https://test-kimi-img.moonshot.cn/pub/slides/slides_tmpl/image/25-08-06-16:17:12-d29gv24up1d2ae82kirg.png">    </p:cNvPr>
          <p:cNvPicPr>
            <a:picLocks noChangeAspect="1"/>
          </p:cNvPicPr>
          <p:nvPr/>
        </p:nvPicPr>
        <p:blipFill>
          <a:blip r:embed="rId2"/>
          <a:stretch>
            <a:fillRect/>
          </a:stretch>
        </p:blipFill>
        <p:spPr>
          <a:xfrm>
            <a:off x="1095375" y="2530475"/>
            <a:ext cx="9961880" cy="3552825"/>
          </a:xfrm>
          <a:prstGeom prst="rect">
            <a:avLst/>
          </a:prstGeom>
        </p:spPr>
      </p:pic>
      <p:pic>
        <p:nvPicPr>
          <p:cNvPr id="4" name="Image 2" descr="https://test-kimi-img.moonshot.cn/pub/slides/slides_tmpl/image/25-08-06-16:17:12-d29gv24up1d2ae82kipg.png">    </p:cNvPr>
          <p:cNvPicPr>
            <a:picLocks noChangeAspect="1"/>
          </p:cNvPicPr>
          <p:nvPr/>
        </p:nvPicPr>
        <p:blipFill>
          <a:blip r:embed="rId3"/>
          <a:stretch>
            <a:fillRect/>
          </a:stretch>
        </p:blipFill>
        <p:spPr>
          <a:xfrm>
            <a:off x="0" y="2540"/>
            <a:ext cx="12192000" cy="1831340"/>
          </a:xfrm>
          <a:prstGeom prst="rect">
            <a:avLst/>
          </a:prstGeom>
        </p:spPr>
      </p:pic>
      <p:pic>
        <p:nvPicPr>
          <p:cNvPr id="5" name="Image 3" descr="https://test-kimi-img.moonshot.cn/pub/slides/slides_tmpl/image/25-08-06-16:17:12-d29gv24up1d2ae82kip0.png">    </p:cNvPr>
          <p:cNvPicPr>
            <a:picLocks noChangeAspect="1"/>
          </p:cNvPicPr>
          <p:nvPr/>
        </p:nvPicPr>
        <p:blipFill>
          <a:blip r:embed="rId4"/>
          <a:stretch>
            <a:fillRect/>
          </a:stretch>
        </p:blipFill>
        <p:spPr>
          <a:xfrm>
            <a:off x="606425" y="293370"/>
            <a:ext cx="1395730" cy="450850"/>
          </a:xfrm>
          <a:prstGeom prst="rect">
            <a:avLst/>
          </a:prstGeom>
        </p:spPr>
      </p:pic>
      <p:sp>
        <p:nvSpPr>
          <p:cNvPr id="6" name="Text 0"/>
          <p:cNvSpPr/>
          <p:nvPr/>
        </p:nvSpPr>
        <p:spPr>
          <a:xfrm>
            <a:off x="443865" y="756920"/>
            <a:ext cx="95675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FFFFFF"/>
                </a:solidFill>
                <a:latin typeface="MiSans" pitchFamily="34" charset="0"/>
                <a:ea typeface="MiSans" pitchFamily="34" charset="-122"/>
                <a:cs typeface="MiSans" pitchFamily="34" charset="-120"/>
              </a:rPr>
              <a:t>在星辰大海中锚定职业坐标</a:t>
            </a:r>
            <a:endParaRPr lang="en-US" sz="1600" dirty="0"/>
          </a:p>
        </p:txBody>
      </p:sp>
      <p:sp>
        <p:nvSpPr>
          <p:cNvPr id="7" name="Shape 1"/>
          <p:cNvSpPr/>
          <p:nvPr/>
        </p:nvSpPr>
        <p:spPr>
          <a:xfrm>
            <a:off x="351790" y="191770"/>
            <a:ext cx="76200" cy="1282065"/>
          </a:xfrm>
          <a:prstGeom prst="rect">
            <a:avLst/>
          </a:prstGeom>
          <a:solidFill>
            <a:srgbClr val="FFFFFF"/>
          </a:solidFill>
          <a:ln/>
        </p:spPr>
      </p:sp>
      <p:sp>
        <p:nvSpPr>
          <p:cNvPr id="8" name="Text 2"/>
          <p:cNvSpPr/>
          <p:nvPr/>
        </p:nvSpPr>
        <p:spPr>
          <a:xfrm>
            <a:off x="351790" y="191770"/>
            <a:ext cx="76200" cy="1282065"/>
          </a:xfrm>
          <a:prstGeom prst="rect">
            <a:avLst/>
          </a:prstGeom>
          <a:noFill/>
          <a:ln/>
        </p:spPr>
        <p:txBody>
          <a:bodyPr wrap="square" lIns="45720" tIns="91440" rIns="91440" bIns="45720" rtlCol="0" anchor="ctr"/>
          <a:lstStyle/>
          <a:p>
            <a:pPr indent="0" marL="0">
              <a:lnSpc>
                <a:spcPct val="100000"/>
              </a:lnSpc>
              <a:buNone/>
            </a:pPr>
            <a:endParaRPr lang="en-US" sz="1600" dirty="0"/>
          </a:p>
        </p:txBody>
      </p:sp>
      <p:sp>
        <p:nvSpPr>
          <p:cNvPr id="9" name="Text 3"/>
          <p:cNvSpPr/>
          <p:nvPr/>
        </p:nvSpPr>
        <p:spPr>
          <a:xfrm>
            <a:off x="1224280" y="3368675"/>
            <a:ext cx="2781300" cy="21336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职业世界如同浩瀚的星辰大海，充满了无限的可能性和未知。每一个职业都像是一个独特的星辰，等待着我们去探索和发现。在这个过程中，我们需要找到自己的坐标，明确自己的方向，才能在这片广阔的职业海洋中找到属于自己的位置。</a:t>
            </a:r>
            <a:endParaRPr lang="en-US" sz="1600" dirty="0"/>
          </a:p>
        </p:txBody>
      </p:sp>
      <p:sp>
        <p:nvSpPr>
          <p:cNvPr id="10" name="Text 4"/>
          <p:cNvSpPr/>
          <p:nvPr/>
        </p:nvSpPr>
        <p:spPr>
          <a:xfrm>
            <a:off x="1224280" y="2650490"/>
            <a:ext cx="2782570" cy="706755"/>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FFFFFF"/>
                </a:solidFill>
                <a:latin typeface="MiSans" pitchFamily="34" charset="0"/>
                <a:ea typeface="MiSans" pitchFamily="34" charset="-122"/>
                <a:cs typeface="MiSans" pitchFamily="34" charset="-120"/>
              </a:rPr>
              <a:t>职业世界的广阔与未知</a:t>
            </a:r>
            <a:endParaRPr lang="en-US" sz="1600" dirty="0"/>
          </a:p>
        </p:txBody>
      </p:sp>
      <p:sp>
        <p:nvSpPr>
          <p:cNvPr id="11" name="Text 5"/>
          <p:cNvSpPr/>
          <p:nvPr/>
        </p:nvSpPr>
        <p:spPr>
          <a:xfrm>
            <a:off x="8158480" y="3368675"/>
            <a:ext cx="2781300" cy="18669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FFFFFF"/>
                </a:solidFill>
                <a:latin typeface="MiSans" pitchFamily="34" charset="0"/>
                <a:ea typeface="MiSans" pitchFamily="34" charset="-122"/>
                <a:cs typeface="MiSans" pitchFamily="34" charset="-120"/>
              </a:rPr>
              <a:t>本项目旨在帮助同学们从宏观趋势到微观岗位，构建职业探索的三维坐标系。通过系统的课程设计和实践活动，帮助同学们在大学阶段完成知识、技能、素养的积累，最终锚定方向，为未来的职业旅程奠定坚实的基础。</a:t>
            </a:r>
            <a:endParaRPr lang="en-US" sz="1600" dirty="0"/>
          </a:p>
        </p:txBody>
      </p:sp>
      <p:sp>
        <p:nvSpPr>
          <p:cNvPr id="12" name="Text 6"/>
          <p:cNvSpPr/>
          <p:nvPr/>
        </p:nvSpPr>
        <p:spPr>
          <a:xfrm>
            <a:off x="8158480" y="2650490"/>
            <a:ext cx="2782570" cy="706755"/>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FFFFFF"/>
                </a:solidFill>
                <a:latin typeface="MiSans" pitchFamily="34" charset="0"/>
                <a:ea typeface="MiSans" pitchFamily="34" charset="-122"/>
                <a:cs typeface="MiSans" pitchFamily="34" charset="-120"/>
              </a:rPr>
              <a:t>项目的使命</a:t>
            </a:r>
            <a:endParaRPr lang="en-US" sz="1600" dirty="0"/>
          </a:p>
        </p:txBody>
      </p:sp>
      <p:pic>
        <p:nvPicPr>
          <p:cNvPr id="13" name="Image 4" descr="https://test-kimi-img.moonshot.cn/pub/slides/slides_tmpl/image/25-08-06-16:17:12-d29gv24up1d2ae82kiqg.png">    </p:cNvPr>
          <p:cNvPicPr>
            <a:picLocks noChangeAspect="1"/>
          </p:cNvPicPr>
          <p:nvPr/>
        </p:nvPicPr>
        <p:blipFill>
          <a:blip r:embed="rId5"/>
          <a:stretch>
            <a:fillRect/>
          </a:stretch>
        </p:blipFill>
        <p:spPr>
          <a:xfrm>
            <a:off x="4166870" y="2011680"/>
            <a:ext cx="3883025" cy="4512945"/>
          </a:xfrm>
          <a:prstGeom prst="rect">
            <a:avLst/>
          </a:prstGeom>
        </p:spPr>
      </p:pic>
      <p:sp>
        <p:nvSpPr>
          <p:cNvPr id="14" name="Text 7"/>
          <p:cNvSpPr/>
          <p:nvPr/>
        </p:nvSpPr>
        <p:spPr>
          <a:xfrm>
            <a:off x="4716780" y="3013075"/>
            <a:ext cx="2781300" cy="18669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职业不仅是谋生的手段，更是连接个人价值与社会需求的桥梁。它能够让我们实现自我价值，同时也为社会的发展做出贡献。因此，选择一个适合自己的职业，对于个人的成长和发展具有至关重要的意义。</a:t>
            </a:r>
            <a:endParaRPr lang="en-US" sz="1600" dirty="0"/>
          </a:p>
        </p:txBody>
      </p:sp>
      <p:sp>
        <p:nvSpPr>
          <p:cNvPr id="15" name="Text 8"/>
          <p:cNvSpPr/>
          <p:nvPr/>
        </p:nvSpPr>
        <p:spPr>
          <a:xfrm>
            <a:off x="4716780" y="2294890"/>
            <a:ext cx="2782570" cy="706755"/>
          </a:xfrm>
          <a:prstGeom prst="rect">
            <a:avLst/>
          </a:prstGeom>
          <a:noFill/>
          <a:ln/>
        </p:spPr>
        <p:txBody>
          <a:bodyPr wrap="square" lIns="91440" tIns="45720" rIns="91440" bIns="45720" rtlCol="0" anchor="ctr"/>
          <a:lstStyle/>
          <a:p>
            <a:pPr algn="just" indent="0" marL="0">
              <a:lnSpc>
                <a:spcPct val="100000"/>
              </a:lnSpc>
              <a:buNone/>
            </a:pPr>
            <a:r>
              <a:rPr lang="en-US" sz="2000" dirty="0">
                <a:solidFill>
                  <a:srgbClr val="000000"/>
                </a:solidFill>
                <a:latin typeface="MiSans" pitchFamily="34" charset="0"/>
                <a:ea typeface="MiSans" pitchFamily="34" charset="-122"/>
                <a:cs typeface="MiSans" pitchFamily="34" charset="-120"/>
              </a:rPr>
              <a:t>职业的重要性</a:t>
            </a:r>
            <a:endParaRPr lang="en-US" sz="1600" dirty="0"/>
          </a:p>
        </p:txBody>
      </p:sp>
      <p:pic>
        <p:nvPicPr>
          <p:cNvPr id="16" name="Image 5" descr="https://test-kimi-img.moonshot.cn/pub/slides/slides_tmpl/image/25-08-06-16:17:03-d29guvsup1d2ae82ki7g.png">    </p:cNvPr>
          <p:cNvPicPr>
            <a:picLocks noChangeAspect="1"/>
          </p:cNvPicPr>
          <p:nvPr/>
        </p:nvPicPr>
        <p:blipFill>
          <a:blip r:embed="rId6"/>
          <a:stretch>
            <a:fillRect/>
          </a:stretch>
        </p:blipFill>
        <p:spPr>
          <a:xfrm flipV="1" rot="5400000">
            <a:off x="8935085" y="4085590"/>
            <a:ext cx="5580380" cy="89535"/>
          </a:xfrm>
          <a:prstGeom prst="rect">
            <a:avLst/>
          </a:prstGeom>
        </p:spPr>
      </p:pic>
      <p:pic>
        <p:nvPicPr>
          <p:cNvPr id="17" name="Image 6" descr="https://test-kimi-img.moonshot.cn/pub/slides/slides_tmpl/image/25-08-06-16:17:08-d29gv14up1d2ae82kieg.png">    </p:cNvPr>
          <p:cNvPicPr>
            <a:picLocks noChangeAspect="1"/>
          </p:cNvPicPr>
          <p:nvPr/>
        </p:nvPicPr>
        <p:blipFill>
          <a:blip r:embed="rId7"/>
          <a:stretch>
            <a:fillRect/>
          </a:stretch>
        </p:blipFill>
        <p:spPr>
          <a:xfrm>
            <a:off x="5624830" y="5939155"/>
            <a:ext cx="179705" cy="179705"/>
          </a:xfrm>
          <a:prstGeom prst="rect">
            <a:avLst/>
          </a:prstGeom>
        </p:spPr>
      </p:pic>
      <p:pic>
        <p:nvPicPr>
          <p:cNvPr id="18" name="Image 7" descr="https://test-kimi-img.moonshot.cn/pub/slides/slides_tmpl/image/25-08-06-16:17:08-d29gv14up1d2ae82kieg.png">    </p:cNvPr>
          <p:cNvPicPr>
            <a:picLocks noChangeAspect="1"/>
          </p:cNvPicPr>
          <p:nvPr/>
        </p:nvPicPr>
        <p:blipFill>
          <a:blip r:embed="rId8"/>
          <a:stretch>
            <a:fillRect/>
          </a:stretch>
        </p:blipFill>
        <p:spPr>
          <a:xfrm>
            <a:off x="6018530" y="5939155"/>
            <a:ext cx="179705" cy="179705"/>
          </a:xfrm>
          <a:prstGeom prst="rect">
            <a:avLst/>
          </a:prstGeom>
        </p:spPr>
      </p:pic>
      <p:pic>
        <p:nvPicPr>
          <p:cNvPr id="19" name="Image 8" descr="https://test-kimi-img.moonshot.cn/pub/slides/slides_tmpl/image/25-08-06-16:17:08-d29gv14up1d2ae82kieg.png">    </p:cNvPr>
          <p:cNvPicPr>
            <a:picLocks noChangeAspect="1"/>
          </p:cNvPicPr>
          <p:nvPr/>
        </p:nvPicPr>
        <p:blipFill>
          <a:blip r:embed="rId9"/>
          <a:stretch>
            <a:fillRect/>
          </a:stretch>
        </p:blipFill>
        <p:spPr>
          <a:xfrm>
            <a:off x="6412230" y="5939155"/>
            <a:ext cx="179705" cy="17970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r>
          <p:cNvPicPr>
            <a:picLocks noChangeAspect="1"/>
          </p:cNvPicPr>
          <p:nvPr/>
        </p:nvPicPr>
        <p:blipFill>
          <a:blip r:embed="rId1"/>
          <a:stretch>
            <a:fillRect/>
          </a:stretch>
        </p:blipFill>
        <p:spPr>
          <a:xfrm>
            <a:off x="0" y="2066290"/>
            <a:ext cx="11449050" cy="3037205"/>
          </a:xfrm>
          <a:prstGeom prst="rect">
            <a:avLst/>
          </a:prstGeom>
        </p:spPr>
      </p:pic>
      <p:pic>
        <p:nvPicPr>
          <p:cNvPr id="3" name="Image 1" descr="https://test-kimi-img.moonshot.cn/pub/slides/slides_tmpl/image/25-08-06-16:17:04-d29gv04up1d2ae82kib0.png">    </p:cNvPr>
          <p:cNvPicPr>
            <a:picLocks noChangeAspect="1"/>
          </p:cNvPicPr>
          <p:nvPr/>
        </p:nvPicPr>
        <p:blipFill>
          <a:blip r:embed="rId2"/>
          <a:stretch>
            <a:fillRect/>
          </a:stretch>
        </p:blipFill>
        <p:spPr>
          <a:xfrm>
            <a:off x="233680" y="211455"/>
            <a:ext cx="11764010" cy="6520815"/>
          </a:xfrm>
          <a:prstGeom prst="rect">
            <a:avLst/>
          </a:prstGeom>
        </p:spPr>
      </p:pic>
      <p:pic>
        <p:nvPicPr>
          <p:cNvPr id="4" name="Image 2" descr="https://test-kimi-img.moonshot.cn/pub/slides/slides_tmpl/image/25-08-06-16:17:02-d29guvkup1d2ae82khq0.png">    </p:cNvPr>
          <p:cNvPicPr>
            <a:picLocks noChangeAspect="1"/>
          </p:cNvPicPr>
          <p:nvPr/>
        </p:nvPicPr>
        <p:blipFill>
          <a:blip r:embed="rId3"/>
          <a:stretch>
            <a:fillRect/>
          </a:stretch>
        </p:blipFill>
        <p:spPr>
          <a:xfrm flipH="1" rot="5400000">
            <a:off x="11033760" y="2450465"/>
            <a:ext cx="1542415" cy="773430"/>
          </a:xfrm>
          <a:prstGeom prst="rect">
            <a:avLst/>
          </a:prstGeom>
        </p:spPr>
      </p:pic>
      <p:sp>
        <p:nvSpPr>
          <p:cNvPr id="5" name="Text 0"/>
          <p:cNvSpPr/>
          <p:nvPr/>
        </p:nvSpPr>
        <p:spPr>
          <a:xfrm>
            <a:off x="1172504" y="2811145"/>
            <a:ext cx="5336089" cy="2133600"/>
          </a:xfrm>
          <a:prstGeom prst="rect">
            <a:avLst/>
          </a:prstGeom>
          <a:noFill/>
          <a:ln/>
        </p:spPr>
        <p:txBody>
          <a:bodyPr wrap="square" lIns="91440" tIns="45720" rIns="91440" bIns="45720" rtlCol="0" anchor="t">
            <a:spAutoFit/>
          </a:bodyPr>
          <a:lstStyle/>
          <a:p>
            <a:pPr algn="just" indent="0" marL="0">
              <a:lnSpc>
                <a:spcPct val="130000"/>
              </a:lnSpc>
              <a:buNone/>
            </a:pPr>
            <a:r>
              <a:rPr lang="en-US" sz="1800" dirty="0">
                <a:solidFill>
                  <a:srgbClr val="000000"/>
                </a:solidFill>
                <a:latin typeface="MiSans" pitchFamily="34" charset="0"/>
                <a:ea typeface="MiSans" pitchFamily="34" charset="-122"/>
                <a:cs typeface="MiSans" pitchFamily="34" charset="-120"/>
              </a:rPr>
              <a:t>本项目的学习目标分为知识、能力、素养三大维度。知识目标包括掌握职业分类方法、信息获取渠道、行业发展趋势等；能力目标涵盖独立分析职业信息、运用定位方法等；素养目标则强调保持好奇心与探索欲，将个人发展融入国家战略，持续学习新技能以适应变化。</a:t>
            </a:r>
            <a:endParaRPr lang="en-US" sz="1600" dirty="0"/>
          </a:p>
        </p:txBody>
      </p:sp>
      <p:sp>
        <p:nvSpPr>
          <p:cNvPr id="6" name="Text 1"/>
          <p:cNvSpPr/>
          <p:nvPr/>
        </p:nvSpPr>
        <p:spPr>
          <a:xfrm>
            <a:off x="1127760" y="2223770"/>
            <a:ext cx="5424805" cy="368300"/>
          </a:xfrm>
          <a:prstGeom prst="rect">
            <a:avLst/>
          </a:prstGeom>
          <a:noFill/>
          <a:ln/>
        </p:spPr>
        <p:txBody>
          <a:bodyPr wrap="square" lIns="91440" tIns="45720" rIns="91440" bIns="45720" rtlCol="0" anchor="t">
            <a:spAutoFit/>
          </a:bodyPr>
          <a:lstStyle/>
          <a:p>
            <a:pPr algn="just" indent="0" marL="0">
              <a:lnSpc>
                <a:spcPct val="100000"/>
              </a:lnSpc>
              <a:buNone/>
            </a:pPr>
            <a:r>
              <a:rPr lang="en-US" sz="2400" dirty="0">
                <a:solidFill>
                  <a:srgbClr val="157E11"/>
                </a:solidFill>
                <a:latin typeface="MiSans" pitchFamily="34" charset="0"/>
                <a:ea typeface="MiSans" pitchFamily="34" charset="-122"/>
                <a:cs typeface="MiSans" pitchFamily="34" charset="-120"/>
              </a:rPr>
              <a:t>知识、能力、素养三大目标</a:t>
            </a:r>
            <a:endParaRPr lang="en-US" sz="1600" dirty="0"/>
          </a:p>
        </p:txBody>
      </p:sp>
      <p:sp>
        <p:nvSpPr>
          <p:cNvPr id="7" name="Text 2"/>
          <p:cNvSpPr/>
          <p:nvPr/>
        </p:nvSpPr>
        <p:spPr>
          <a:xfrm>
            <a:off x="582930" y="506730"/>
            <a:ext cx="10151745" cy="482600"/>
          </a:xfrm>
          <a:prstGeom prst="rect">
            <a:avLst/>
          </a:prstGeom>
          <a:noFill/>
          <a:ln/>
        </p:spPr>
        <p:txBody>
          <a:bodyPr wrap="square" lIns="91440" tIns="45720" rIns="91440" bIns="45720" rtlCol="0" anchor="t">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学习目标全景</a:t>
            </a:r>
            <a:endParaRPr lang="en-US" sz="1600" dirty="0"/>
          </a:p>
        </p:txBody>
      </p:sp>
      <p:pic>
        <p:nvPicPr>
          <p:cNvPr id="8" name="Image 3" descr="https://test-kimi-img.moonshot.cn/pub/slides/slides_tmpl/image/25-08-06-16:17:02-d29guvkup1d2ae82khu0.png">    </p:cNvPr>
          <p:cNvPicPr>
            <a:picLocks noChangeAspect="1"/>
          </p:cNvPicPr>
          <p:nvPr/>
        </p:nvPicPr>
        <p:blipFill>
          <a:blip r:embed="rId4"/>
          <a:stretch>
            <a:fillRect/>
          </a:stretch>
        </p:blipFill>
        <p:spPr>
          <a:xfrm flipH="1" flipV="1" rot="19020000">
            <a:off x="6797675" y="5153660"/>
            <a:ext cx="469900" cy="469900"/>
          </a:xfrm>
          <a:prstGeom prst="rect">
            <a:avLst/>
          </a:prstGeom>
        </p:spPr>
      </p:pic>
      <p:pic>
        <p:nvPicPr>
          <p:cNvPr id="9" name="Image 4" descr="https://test-kimi-img.moonshot.cn/pub/slides/slides_tmpl/image/25-08-06-16:17:02-d29guvkup1d2ae82khr0.png">    </p:cNvPr>
          <p:cNvPicPr>
            <a:picLocks noChangeAspect="1"/>
          </p:cNvPicPr>
          <p:nvPr/>
        </p:nvPicPr>
        <p:blipFill>
          <a:blip r:embed="rId5"/>
          <a:stretch>
            <a:fillRect/>
          </a:stretch>
        </p:blipFill>
        <p:spPr>
          <a:xfrm flipH="1" flipV="1">
            <a:off x="6955155" y="4487545"/>
            <a:ext cx="1102995" cy="1102995"/>
          </a:xfrm>
          <a:prstGeom prst="rect">
            <a:avLst/>
          </a:prstGeom>
        </p:spPr>
      </p:pic>
      <p:pic>
        <p:nvPicPr>
          <p:cNvPr id="10" name="Image 5" descr="https://test-kimi-img.moonshot.cn/pub/slides/slides_tmpl/image/25-08-06-16:17:02-d29guvkup1d2ae82khrg.png">    </p:cNvPr>
          <p:cNvPicPr>
            <a:picLocks noChangeAspect="1"/>
          </p:cNvPicPr>
          <p:nvPr/>
        </p:nvPicPr>
        <p:blipFill>
          <a:blip r:embed="rId6">
            <a:alphaModFix amt="80000"/>
          </a:blip>
          <a:stretch>
            <a:fillRect/>
          </a:stretch>
        </p:blipFill>
        <p:spPr>
          <a:xfrm>
            <a:off x="1172210" y="6251575"/>
            <a:ext cx="1038860" cy="1038860"/>
          </a:xfrm>
          <a:prstGeom prst="rect">
            <a:avLst/>
          </a:prstGeom>
        </p:spPr>
      </p:pic>
      <p:pic>
        <p:nvPicPr>
          <p:cNvPr id="11" name="Image 6" descr="https://test-kimi-img.moonshot.cn/pub/slides/slides_tmpl/image/25-08-06-16:17:02-d29guvkup1d2ae82khrg.png">    </p:cNvPr>
          <p:cNvPicPr>
            <a:picLocks noChangeAspect="1"/>
          </p:cNvPicPr>
          <p:nvPr/>
        </p:nvPicPr>
        <p:blipFill>
          <a:blip r:embed="rId7">
            <a:alphaModFix amt="80000"/>
          </a:blip>
          <a:stretch>
            <a:fillRect/>
          </a:stretch>
        </p:blipFill>
        <p:spPr>
          <a:xfrm>
            <a:off x="9732645" y="-266065"/>
            <a:ext cx="734695" cy="734695"/>
          </a:xfrm>
          <a:prstGeom prst="rect">
            <a:avLst/>
          </a:prstGeom>
        </p:spPr>
      </p:pic>
      <p:pic>
        <p:nvPicPr>
          <p:cNvPr id="12" name="Image 7" descr="https://test-kimi-img.moonshot.cn/pub/slides/slides_tmpl/image/25-08-06-16:17:04-d29gv04up1d2ae82kiag.jpeg">    </p:cNvPr>
          <p:cNvPicPr>
            <a:picLocks noChangeAspect="1"/>
          </p:cNvPicPr>
          <p:nvPr/>
        </p:nvPicPr>
        <p:blipFill>
          <a:blip r:embed="rId8"/>
          <a:stretch>
            <a:fillRect/>
          </a:stretch>
        </p:blipFill>
        <p:spPr>
          <a:xfrm>
            <a:off x="7374255" y="2066290"/>
            <a:ext cx="4067810" cy="3050540"/>
          </a:xfrm>
          <a:prstGeom prst="rect">
            <a:avLst/>
          </a:prstGeom>
        </p:spPr>
      </p:pic>
      <p:pic>
        <p:nvPicPr>
          <p:cNvPr id="13" name="Image 8" descr="https://test-kimi-img.moonshot.cn/pub/slides/slides_tmpl/image/25-08-06-16:17:03-d29guvsup1d2ae82ki0g.png">    </p:cNvPr>
          <p:cNvPicPr>
            <a:picLocks noChangeAspect="1"/>
          </p:cNvPicPr>
          <p:nvPr/>
        </p:nvPicPr>
        <p:blipFill>
          <a:blip r:embed="rId9"/>
          <a:stretch>
            <a:fillRect/>
          </a:stretch>
        </p:blipFill>
        <p:spPr>
          <a:xfrm>
            <a:off x="680720" y="1109345"/>
            <a:ext cx="5943600" cy="889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r>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r>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r>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r>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a:ln/>
        </p:spPr>
        <p:txBody>
          <a:bodyPr wrap="square" lIns="91440" tIns="45720" rIns="91440" bIns="45720" rtlCol="0" anchor="t"/>
          <a:lstStyle/>
          <a:p>
            <a:pPr algn="ctr" indent="0" marL="0">
              <a:lnSpc>
                <a:spcPct val="100000"/>
              </a:lnSpc>
              <a:buNone/>
            </a:pPr>
            <a:r>
              <a:rPr lang="en-US" sz="4400" dirty="0">
                <a:solidFill>
                  <a:srgbClr val="595959"/>
                </a:solidFill>
                <a:latin typeface="MiSans" pitchFamily="34" charset="0"/>
                <a:ea typeface="MiSans" pitchFamily="34" charset="-122"/>
                <a:cs typeface="MiSans" pitchFamily="34" charset="-120"/>
              </a:rPr>
              <a:t>情景导入与启示</a:t>
            </a:r>
            <a:endParaRPr lang="en-US" sz="1600" dirty="0"/>
          </a:p>
        </p:txBody>
      </p:sp>
      <p:sp>
        <p:nvSpPr>
          <p:cNvPr id="7" name="Text 1"/>
          <p:cNvSpPr/>
          <p:nvPr/>
        </p:nvSpPr>
        <p:spPr>
          <a:xfrm>
            <a:off x="4304665" y="1414145"/>
            <a:ext cx="2804160" cy="2105025"/>
          </a:xfrm>
          <a:prstGeom prst="rect">
            <a:avLst/>
          </a:prstGeom>
          <a:noFill/>
          <a:ln/>
        </p:spPr>
        <p:txBody>
          <a:bodyPr wrap="square" lIns="91440" tIns="45720" rIns="91440" bIns="45720" rtlCol="0" anchor="t">
            <a:spAutoFit/>
          </a:bodyPr>
          <a:lstStyle/>
          <a:p>
            <a:pPr algn="r" indent="0" marL="0">
              <a:lnSpc>
                <a:spcPct val="100000"/>
              </a:lnSpc>
              <a:buNone/>
            </a:pPr>
            <a:r>
              <a:rPr lang="en-US" sz="13800" dirty="0">
                <a:solidFill>
                  <a:srgbClr val="158011"/>
                </a:solidFill>
                <a:latin typeface="MiSans" pitchFamily="34" charset="0"/>
                <a:ea typeface="MiSans" pitchFamily="34" charset="-122"/>
                <a:cs typeface="MiSans" pitchFamily="34" charset="-120"/>
              </a:rPr>
              <a:t>02</a:t>
            </a:r>
            <a:endParaRPr lang="en-US" sz="1600" dirty="0"/>
          </a:p>
        </p:txBody>
      </p:sp>
      <p:pic>
        <p:nvPicPr>
          <p:cNvPr id="8" name="Image 4" descr="https://test-kimi-img.moonshot.cn/pub/slides/slides_tmpl/image/25-08-06-16:17:02-d29guvkup1d2ae82khrg.png">    </p:cNvPr>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r>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r>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r>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r>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r>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r>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q0.png">    </p:cNvPr>
          <p:cNvPicPr>
            <a:picLocks noChangeAspect="1"/>
          </p:cNvPicPr>
          <p:nvPr/>
        </p:nvPicPr>
        <p:blipFill>
          <a:blip r:embed="rId1"/>
          <a:stretch>
            <a:fillRect/>
          </a:stretch>
        </p:blipFill>
        <p:spPr>
          <a:xfrm>
            <a:off x="1349375" y="4881880"/>
            <a:ext cx="8466455" cy="1220470"/>
          </a:xfrm>
          <a:prstGeom prst="rect">
            <a:avLst/>
          </a:prstGeom>
        </p:spPr>
      </p:pic>
      <p:pic>
        <p:nvPicPr>
          <p:cNvPr id="3" name="Image 1" descr="https://test-kimi-img.moonshot.cn/pub/slides/slides_tmpl/image/25-08-06-16:17:12-d29gv24up1d2ae82kiq0.png">    </p:cNvPr>
          <p:cNvPicPr>
            <a:picLocks noChangeAspect="1"/>
          </p:cNvPicPr>
          <p:nvPr/>
        </p:nvPicPr>
        <p:blipFill>
          <a:blip r:embed="rId2"/>
          <a:stretch>
            <a:fillRect/>
          </a:stretch>
        </p:blipFill>
        <p:spPr>
          <a:xfrm flipH="1">
            <a:off x="2463165" y="3187065"/>
            <a:ext cx="8466455" cy="1220470"/>
          </a:xfrm>
          <a:prstGeom prst="rect">
            <a:avLst/>
          </a:prstGeom>
        </p:spPr>
      </p:pic>
      <p:pic>
        <p:nvPicPr>
          <p:cNvPr id="4" name="Image 2" descr="https://test-kimi-img.moonshot.cn/pub/slides/slides_tmpl/image/25-08-06-16:17:12-d29gv24up1d2ae82kiq0.png">    </p:cNvPr>
          <p:cNvPicPr>
            <a:picLocks noChangeAspect="1"/>
          </p:cNvPicPr>
          <p:nvPr/>
        </p:nvPicPr>
        <p:blipFill>
          <a:blip r:embed="rId3"/>
          <a:stretch>
            <a:fillRect/>
          </a:stretch>
        </p:blipFill>
        <p:spPr>
          <a:xfrm>
            <a:off x="1349375" y="1498600"/>
            <a:ext cx="8466455" cy="1220470"/>
          </a:xfrm>
          <a:prstGeom prst="rect">
            <a:avLst/>
          </a:prstGeom>
        </p:spPr>
      </p:pic>
      <p:pic>
        <p:nvPicPr>
          <p:cNvPr id="5" name="Image 3" descr="https://test-kimi-img.moonshot.cn/pub/slides/slides_tmpl/image/25-08-06-16:17:12-d29gv24up1d2ae82kir0.png">    </p:cNvPr>
          <p:cNvPicPr>
            <a:picLocks noChangeAspect="1"/>
          </p:cNvPicPr>
          <p:nvPr/>
        </p:nvPicPr>
        <p:blipFill>
          <a:blip r:embed="rId4"/>
          <a:stretch>
            <a:fillRect/>
          </a:stretch>
        </p:blipFill>
        <p:spPr>
          <a:xfrm>
            <a:off x="796290" y="1409700"/>
            <a:ext cx="1583690" cy="1426845"/>
          </a:xfrm>
          <a:prstGeom prst="rect">
            <a:avLst/>
          </a:prstGeom>
        </p:spPr>
      </p:pic>
      <p:sp>
        <p:nvSpPr>
          <p:cNvPr id="6" name="Text 0"/>
          <p:cNvSpPr/>
          <p:nvPr/>
        </p:nvSpPr>
        <p:spPr>
          <a:xfrm>
            <a:off x="933450" y="1698625"/>
            <a:ext cx="1232535" cy="1058545"/>
          </a:xfrm>
          <a:prstGeom prst="rect">
            <a:avLst/>
          </a:prstGeom>
          <a:noFill/>
          <a:ln/>
        </p:spPr>
        <p:txBody>
          <a:bodyPr wrap="square" lIns="91440" tIns="45720" rIns="91440" bIns="45720" rtlCol="0" anchor="ctr"/>
          <a:lstStyle/>
          <a:p>
            <a:pPr algn="ctr" indent="0" marL="0">
              <a:lnSpc>
                <a:spcPct val="100000"/>
              </a:lnSpc>
              <a:buNone/>
            </a:pPr>
            <a:r>
              <a:rPr lang="en-US" sz="5500" b="1" dirty="0">
                <a:solidFill>
                  <a:srgbClr val="158011"/>
                </a:solidFill>
                <a:latin typeface="MiSans" pitchFamily="34" charset="0"/>
                <a:ea typeface="MiSans" pitchFamily="34" charset="-122"/>
                <a:cs typeface="MiSans" pitchFamily="34" charset="-120"/>
              </a:rPr>
              <a:t>01</a:t>
            </a:r>
            <a:endParaRPr lang="en-US" sz="1600" dirty="0"/>
          </a:p>
        </p:txBody>
      </p:sp>
      <p:pic>
        <p:nvPicPr>
          <p:cNvPr id="7" name="Image 4" descr="https://test-kimi-img.moonshot.cn/pub/slides/slides_tmpl/image/25-08-06-16:17:12-d29gv24up1d2ae82kir0.png">    </p:cNvPr>
          <p:cNvPicPr>
            <a:picLocks noChangeAspect="1"/>
          </p:cNvPicPr>
          <p:nvPr/>
        </p:nvPicPr>
        <p:blipFill>
          <a:blip r:embed="rId5"/>
          <a:stretch>
            <a:fillRect/>
          </a:stretch>
        </p:blipFill>
        <p:spPr>
          <a:xfrm>
            <a:off x="9903460" y="3075305"/>
            <a:ext cx="1583690" cy="1426845"/>
          </a:xfrm>
          <a:prstGeom prst="rect">
            <a:avLst/>
          </a:prstGeom>
        </p:spPr>
      </p:pic>
      <p:sp>
        <p:nvSpPr>
          <p:cNvPr id="8" name="Text 1"/>
          <p:cNvSpPr/>
          <p:nvPr/>
        </p:nvSpPr>
        <p:spPr>
          <a:xfrm>
            <a:off x="2461895" y="1654175"/>
            <a:ext cx="6985635" cy="8001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小辉是一名高职电商大二学生，对未来职业仅有模糊概念，觉得电商涵盖广，做运营、开网店都有可能，但对具体工作内容、所需技能和发展前景知之甚少，处于职业探索的迷茫期。</a:t>
            </a:r>
            <a:endParaRPr lang="en-US" sz="1600" dirty="0"/>
          </a:p>
        </p:txBody>
      </p:sp>
      <p:sp>
        <p:nvSpPr>
          <p:cNvPr id="9" name="Text 2"/>
          <p:cNvSpPr/>
          <p:nvPr/>
        </p:nvSpPr>
        <p:spPr>
          <a:xfrm>
            <a:off x="2461895" y="1151890"/>
            <a:ext cx="6983730" cy="311150"/>
          </a:xfrm>
          <a:prstGeom prst="rect">
            <a:avLst/>
          </a:prstGeom>
          <a:noFill/>
          <a:ln/>
        </p:spPr>
        <p:txBody>
          <a:bodyPr wrap="square" lIns="91440" tIns="45720" rIns="91440" bIns="45720" rtlCol="0" anchor="ctr">
            <a:spAutoFit/>
          </a:bodyPr>
          <a:lstStyle/>
          <a:p>
            <a:pPr algn="l" indent="0" marL="0">
              <a:lnSpc>
                <a:spcPct val="100000"/>
              </a:lnSpc>
              <a:buNone/>
            </a:pPr>
            <a:r>
              <a:rPr lang="en-US" sz="2000" dirty="0">
                <a:solidFill>
                  <a:srgbClr val="158011"/>
                </a:solidFill>
                <a:latin typeface="MiSans" pitchFamily="34" charset="0"/>
                <a:ea typeface="MiSans" pitchFamily="34" charset="-122"/>
                <a:cs typeface="MiSans" pitchFamily="34" charset="-120"/>
              </a:rPr>
              <a:t>小辉的迷茫</a:t>
            </a:r>
            <a:endParaRPr lang="en-US" sz="1600" dirty="0"/>
          </a:p>
        </p:txBody>
      </p:sp>
      <p:sp>
        <p:nvSpPr>
          <p:cNvPr id="10" name="Text 3"/>
          <p:cNvSpPr/>
          <p:nvPr/>
        </p:nvSpPr>
        <p:spPr>
          <a:xfrm>
            <a:off x="10155555" y="3302635"/>
            <a:ext cx="1072515" cy="839788"/>
          </a:xfrm>
          <a:prstGeom prst="rect">
            <a:avLst/>
          </a:prstGeom>
          <a:noFill/>
          <a:ln/>
        </p:spPr>
        <p:txBody>
          <a:bodyPr wrap="square" lIns="91440" tIns="45720" rIns="91440" bIns="45720" rtlCol="0" anchor="ctr">
            <a:spAutoFit/>
          </a:bodyPr>
          <a:lstStyle/>
          <a:p>
            <a:pPr algn="ctr" indent="0" marL="0">
              <a:lnSpc>
                <a:spcPct val="100000"/>
              </a:lnSpc>
              <a:buNone/>
            </a:pPr>
            <a:r>
              <a:rPr lang="en-US" sz="5500" b="1" dirty="0">
                <a:solidFill>
                  <a:srgbClr val="158011"/>
                </a:solidFill>
                <a:latin typeface="MiSans" pitchFamily="34" charset="0"/>
                <a:ea typeface="MiSans" pitchFamily="34" charset="-122"/>
                <a:cs typeface="MiSans" pitchFamily="34" charset="-120"/>
              </a:rPr>
              <a:t>02</a:t>
            </a:r>
            <a:endParaRPr lang="en-US" sz="1600" dirty="0"/>
          </a:p>
        </p:txBody>
      </p:sp>
      <p:sp>
        <p:nvSpPr>
          <p:cNvPr id="11" name="Text 4"/>
          <p:cNvSpPr/>
          <p:nvPr/>
        </p:nvSpPr>
        <p:spPr>
          <a:xfrm>
            <a:off x="2830195" y="3324860"/>
            <a:ext cx="6985635" cy="800100"/>
          </a:xfrm>
          <a:prstGeom prst="rect">
            <a:avLst/>
          </a:prstGeom>
          <a:noFill/>
          <a:ln/>
        </p:spPr>
        <p:txBody>
          <a:bodyPr wrap="square" lIns="91440" tIns="45720" rIns="91440" bIns="45720" rtlCol="0" anchor="ctr">
            <a:spAutoFit/>
          </a:bodyPr>
          <a:lstStyle/>
          <a:p>
            <a:pPr algn="r" indent="0" marL="0">
              <a:lnSpc>
                <a:spcPct val="130000"/>
              </a:lnSpc>
              <a:buNone/>
            </a:pPr>
            <a:r>
              <a:rPr lang="en-US" sz="1400" dirty="0">
                <a:solidFill>
                  <a:srgbClr val="000000"/>
                </a:solidFill>
                <a:latin typeface="MiSans" pitchFamily="34" charset="0"/>
                <a:ea typeface="MiSans" pitchFamily="34" charset="-122"/>
                <a:cs typeface="MiSans" pitchFamily="34" charset="-120"/>
              </a:rPr>
              <a:t>学校组织的企业参观活动成为小辉职业探索的转折点。在参观过程中，他亲眼目睹了电商企业现代化的办公环境和忙碌而有序的工作场景，深刻认识到电商运营并非简单上架商品，而是需要数据分析、营销策划等多方面能力。</a:t>
            </a:r>
            <a:endParaRPr lang="en-US" sz="1600" dirty="0"/>
          </a:p>
        </p:txBody>
      </p:sp>
      <p:pic>
        <p:nvPicPr>
          <p:cNvPr id="12" name="Image 5" descr="https://test-kimi-img.moonshot.cn/pub/slides/slides_tmpl/image/25-08-06-16:17:12-d29gv24up1d2ae82kir0.png">    </p:cNvPr>
          <p:cNvPicPr>
            <a:picLocks noChangeAspect="1"/>
          </p:cNvPicPr>
          <p:nvPr/>
        </p:nvPicPr>
        <p:blipFill>
          <a:blip r:embed="rId6"/>
          <a:stretch>
            <a:fillRect/>
          </a:stretch>
        </p:blipFill>
        <p:spPr>
          <a:xfrm>
            <a:off x="840740" y="4779010"/>
            <a:ext cx="1583690" cy="1426845"/>
          </a:xfrm>
          <a:prstGeom prst="rect">
            <a:avLst/>
          </a:prstGeom>
        </p:spPr>
      </p:pic>
      <p:sp>
        <p:nvSpPr>
          <p:cNvPr id="13" name="Text 5"/>
          <p:cNvSpPr/>
          <p:nvPr/>
        </p:nvSpPr>
        <p:spPr>
          <a:xfrm>
            <a:off x="2832100" y="2822575"/>
            <a:ext cx="6983730" cy="311150"/>
          </a:xfrm>
          <a:prstGeom prst="rect">
            <a:avLst/>
          </a:prstGeom>
          <a:noFill/>
          <a:ln/>
        </p:spPr>
        <p:txBody>
          <a:bodyPr wrap="square" lIns="91440" tIns="45720" rIns="91440" bIns="45720" rtlCol="0" anchor="ctr">
            <a:spAutoFit/>
          </a:bodyPr>
          <a:lstStyle/>
          <a:p>
            <a:pPr algn="r" indent="0" marL="0">
              <a:lnSpc>
                <a:spcPct val="100000"/>
              </a:lnSpc>
              <a:buNone/>
            </a:pPr>
            <a:r>
              <a:rPr lang="en-US" sz="2000" dirty="0">
                <a:solidFill>
                  <a:srgbClr val="158011"/>
                </a:solidFill>
                <a:latin typeface="MiSans" pitchFamily="34" charset="0"/>
                <a:ea typeface="MiSans" pitchFamily="34" charset="-122"/>
                <a:cs typeface="MiSans" pitchFamily="34" charset="-120"/>
              </a:rPr>
              <a:t>企业参观的启示</a:t>
            </a:r>
            <a:endParaRPr lang="en-US" sz="1600" dirty="0"/>
          </a:p>
        </p:txBody>
      </p:sp>
      <p:sp>
        <p:nvSpPr>
          <p:cNvPr id="14" name="Text 6"/>
          <p:cNvSpPr/>
          <p:nvPr/>
        </p:nvSpPr>
        <p:spPr>
          <a:xfrm>
            <a:off x="1076325" y="5008880"/>
            <a:ext cx="1072515" cy="839788"/>
          </a:xfrm>
          <a:prstGeom prst="rect">
            <a:avLst/>
          </a:prstGeom>
          <a:noFill/>
          <a:ln/>
        </p:spPr>
        <p:txBody>
          <a:bodyPr wrap="square" lIns="91440" tIns="45720" rIns="91440" bIns="45720" rtlCol="0" anchor="ctr">
            <a:spAutoFit/>
          </a:bodyPr>
          <a:lstStyle/>
          <a:p>
            <a:pPr algn="ctr" indent="0" marL="0">
              <a:lnSpc>
                <a:spcPct val="100000"/>
              </a:lnSpc>
              <a:buNone/>
            </a:pPr>
            <a:r>
              <a:rPr lang="en-US" sz="5500" b="1" dirty="0">
                <a:solidFill>
                  <a:srgbClr val="158011"/>
                </a:solidFill>
                <a:latin typeface="MiSans" pitchFamily="34" charset="0"/>
                <a:ea typeface="MiSans" pitchFamily="34" charset="-122"/>
                <a:cs typeface="MiSans" pitchFamily="34" charset="-120"/>
              </a:rPr>
              <a:t>03</a:t>
            </a:r>
            <a:endParaRPr lang="en-US" sz="1600" dirty="0"/>
          </a:p>
        </p:txBody>
      </p:sp>
      <p:sp>
        <p:nvSpPr>
          <p:cNvPr id="15" name="Text 7"/>
          <p:cNvSpPr/>
          <p:nvPr/>
        </p:nvSpPr>
        <p:spPr>
          <a:xfrm>
            <a:off x="2461895" y="4995545"/>
            <a:ext cx="6985635" cy="800100"/>
          </a:xfrm>
          <a:prstGeom prst="rect">
            <a:avLst/>
          </a:prstGeom>
          <a:noFill/>
          <a:ln/>
        </p:spPr>
        <p:txBody>
          <a:bodyPr wrap="square" lIns="91440" tIns="45720" rIns="91440" bIns="45720" rtlCol="0" anchor="ctr">
            <a:spAutoFit/>
          </a:bodyPr>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通过网络搜索、行业报告、校内讲座等渠道，小辉不断积累电商运营的知识和技能。同时，他积极参与学校电商创业孵化基地的实践活动，从选品、拍照、撰写商品详情页到推广营销、处理订单和售后，亲力亲为，逐步将兴趣转化为实际能力。</a:t>
            </a:r>
            <a:endParaRPr lang="en-US" sz="1600" dirty="0"/>
          </a:p>
        </p:txBody>
      </p:sp>
      <p:sp>
        <p:nvSpPr>
          <p:cNvPr id="16" name="Text 8"/>
          <p:cNvSpPr/>
          <p:nvPr/>
        </p:nvSpPr>
        <p:spPr>
          <a:xfrm>
            <a:off x="2461895" y="4493260"/>
            <a:ext cx="6983730" cy="311150"/>
          </a:xfrm>
          <a:prstGeom prst="rect">
            <a:avLst/>
          </a:prstGeom>
          <a:noFill/>
          <a:ln/>
        </p:spPr>
        <p:txBody>
          <a:bodyPr wrap="square" lIns="91440" tIns="45720" rIns="91440" bIns="45720" rtlCol="0" anchor="ctr">
            <a:spAutoFit/>
          </a:bodyPr>
          <a:lstStyle/>
          <a:p>
            <a:pPr algn="l" indent="0" marL="0">
              <a:lnSpc>
                <a:spcPct val="100000"/>
              </a:lnSpc>
              <a:buNone/>
            </a:pPr>
            <a:r>
              <a:rPr lang="en-US" sz="2000" dirty="0">
                <a:solidFill>
                  <a:srgbClr val="158011"/>
                </a:solidFill>
                <a:latin typeface="MiSans" pitchFamily="34" charset="0"/>
                <a:ea typeface="MiSans" pitchFamily="34" charset="-122"/>
                <a:cs typeface="MiSans" pitchFamily="34" charset="-120"/>
              </a:rPr>
              <a:t>从兴趣到能力的转变</a:t>
            </a:r>
            <a:endParaRPr lang="en-US" sz="1600" dirty="0"/>
          </a:p>
        </p:txBody>
      </p:sp>
      <p:sp>
        <p:nvSpPr>
          <p:cNvPr id="17" name="Text 9"/>
          <p:cNvSpPr/>
          <p:nvPr/>
        </p:nvSpPr>
        <p:spPr>
          <a:xfrm>
            <a:off x="582930" y="211455"/>
            <a:ext cx="10151745" cy="482600"/>
          </a:xfrm>
          <a:prstGeom prst="rect">
            <a:avLst/>
          </a:prstGeom>
          <a:noFill/>
          <a:ln/>
        </p:spPr>
        <p:txBody>
          <a:bodyPr wrap="square" lIns="91440" tIns="45720" rIns="91440" bIns="45720" rtlCol="0" anchor="ctr">
            <a:spAutoFit/>
          </a:bodyPr>
          <a:lstStyle/>
          <a:p>
            <a:pPr indent="0" marL="0">
              <a:lnSpc>
                <a:spcPct val="100000"/>
              </a:lnSpc>
              <a:buNone/>
            </a:pPr>
            <a:r>
              <a:rPr lang="en-US" sz="3200" b="1" dirty="0">
                <a:solidFill>
                  <a:srgbClr val="000000"/>
                </a:solidFill>
                <a:latin typeface="MiSans" pitchFamily="34" charset="0"/>
                <a:ea typeface="MiSans" pitchFamily="34" charset="-122"/>
                <a:cs typeface="MiSans" pitchFamily="34" charset="-120"/>
              </a:rPr>
              <a:t>小辉的职业探索之旅</a:t>
            </a:r>
            <a:endParaRPr lang="en-US" sz="1600" dirty="0"/>
          </a:p>
        </p:txBody>
      </p:sp>
      <p:pic>
        <p:nvPicPr>
          <p:cNvPr id="18" name="Image 6" descr="https://test-kimi-img.moonshot.cn/pub/slides/slides_tmpl/image/25-08-06-16:17:02-d29guvkup1d2ae82khq0.png">    </p:cNvPr>
          <p:cNvPicPr>
            <a:picLocks noChangeAspect="1"/>
          </p:cNvPicPr>
          <p:nvPr/>
        </p:nvPicPr>
        <p:blipFill>
          <a:blip r:embed="rId7"/>
          <a:stretch>
            <a:fillRect/>
          </a:stretch>
        </p:blipFill>
        <p:spPr>
          <a:xfrm rot="16200000">
            <a:off x="-284480" y="275590"/>
            <a:ext cx="1076325" cy="539750"/>
          </a:xfrm>
          <a:prstGeom prst="rect">
            <a:avLst/>
          </a:prstGeom>
        </p:spPr>
      </p:pic>
      <p:pic>
        <p:nvPicPr>
          <p:cNvPr id="19" name="Image 7" descr="https://test-kimi-img.moonshot.cn/pub/slides/slides_tmpl/image/25-08-06-16:17:02-d29guvkup1d2ae82khrg.png">    </p:cNvPr>
          <p:cNvPicPr>
            <a:picLocks noChangeAspect="1"/>
          </p:cNvPicPr>
          <p:nvPr/>
        </p:nvPicPr>
        <p:blipFill>
          <a:blip r:embed="rId8">
            <a:alphaModFix amt="80000"/>
          </a:blip>
          <a:stretch>
            <a:fillRect/>
          </a:stretch>
        </p:blipFill>
        <p:spPr>
          <a:xfrm>
            <a:off x="204470" y="-62865"/>
            <a:ext cx="386080" cy="386080"/>
          </a:xfrm>
          <a:prstGeom prst="rect">
            <a:avLst/>
          </a:prstGeom>
        </p:spPr>
      </p:pic>
      <p:pic>
        <p:nvPicPr>
          <p:cNvPr id="20" name="Image 8" descr="https://test-kimi-img.moonshot.cn/pub/slides/slides_tmpl/image/25-08-06-16:17:02-d29guvkup1d2ae82khrg.png">    </p:cNvPr>
          <p:cNvPicPr>
            <a:picLocks noChangeAspect="1"/>
          </p:cNvPicPr>
          <p:nvPr/>
        </p:nvPicPr>
        <p:blipFill>
          <a:blip r:embed="rId9"/>
          <a:stretch>
            <a:fillRect/>
          </a:stretch>
        </p:blipFill>
        <p:spPr>
          <a:xfrm>
            <a:off x="11467465" y="6457315"/>
            <a:ext cx="791845" cy="791845"/>
          </a:xfrm>
          <a:prstGeom prst="rect">
            <a:avLst/>
          </a:prstGeom>
        </p:spPr>
      </p:pic>
      <p:pic>
        <p:nvPicPr>
          <p:cNvPr id="21" name="Image 9" descr="https://test-kimi-img.moonshot.cn/pub/slides/slides_tmpl/image/25-08-06-16:17:02-d29guvkup1d2ae82khq0.png">    </p:cNvPr>
          <p:cNvPicPr>
            <a:picLocks noChangeAspect="1"/>
          </p:cNvPicPr>
          <p:nvPr/>
        </p:nvPicPr>
        <p:blipFill>
          <a:blip r:embed="rId10"/>
          <a:stretch>
            <a:fillRect/>
          </a:stretch>
        </p:blipFill>
        <p:spPr>
          <a:xfrm rot="10800000">
            <a:off x="10359390" y="6102350"/>
            <a:ext cx="1542415" cy="773430"/>
          </a:xfrm>
          <a:prstGeom prst="rect">
            <a:avLst/>
          </a:prstGeom>
        </p:spPr>
      </p:pic>
      <p:pic>
        <p:nvPicPr>
          <p:cNvPr id="22" name="Image 10" descr="https://test-kimi-img.moonshot.cn/pub/slides/slides_tmpl/image/25-08-06-16:17:02-d29guvkup1d2ae82khu0.png">    </p:cNvPr>
          <p:cNvPicPr>
            <a:picLocks noChangeAspect="1"/>
          </p:cNvPicPr>
          <p:nvPr/>
        </p:nvPicPr>
        <p:blipFill>
          <a:blip r:embed="rId11"/>
          <a:stretch>
            <a:fillRect/>
          </a:stretch>
        </p:blipFill>
        <p:spPr>
          <a:xfrm rot="19020000">
            <a:off x="10668000" y="1257935"/>
            <a:ext cx="515620" cy="515620"/>
          </a:xfrm>
          <a:prstGeom prst="rect">
            <a:avLst/>
          </a:prstGeom>
        </p:spPr>
      </p:pic>
      <p:pic>
        <p:nvPicPr>
          <p:cNvPr id="23" name="Image 11" descr="https://test-kimi-img.moonshot.cn/pub/slides/slides_tmpl/image/25-08-06-16:17:02-d29guvkup1d2ae82khrg.png">    </p:cNvPr>
          <p:cNvPicPr>
            <a:picLocks noChangeAspect="1"/>
          </p:cNvPicPr>
          <p:nvPr/>
        </p:nvPicPr>
        <p:blipFill>
          <a:blip r:embed="rId12">
            <a:alphaModFix amt="80000"/>
          </a:blip>
          <a:stretch>
            <a:fillRect/>
          </a:stretch>
        </p:blipFill>
        <p:spPr>
          <a:xfrm>
            <a:off x="1787525" y="3957320"/>
            <a:ext cx="253365" cy="253365"/>
          </a:xfrm>
          <a:prstGeom prst="rect">
            <a:avLst/>
          </a:prstGeom>
        </p:spPr>
      </p:pic>
      <p:pic>
        <p:nvPicPr>
          <p:cNvPr id="24" name="Image 12" descr="https://test-kimi-img.moonshot.cn/pub/slides/slides_tmpl/image/25-08-06-16:17:02-d29guvkup1d2ae82khrg.png">    </p:cNvPr>
          <p:cNvPicPr>
            <a:picLocks noChangeAspect="1"/>
          </p:cNvPicPr>
          <p:nvPr/>
        </p:nvPicPr>
        <p:blipFill>
          <a:blip r:embed="rId13">
            <a:alphaModFix amt="80000"/>
          </a:blip>
          <a:stretch>
            <a:fillRect/>
          </a:stretch>
        </p:blipFill>
        <p:spPr>
          <a:xfrm>
            <a:off x="541020" y="2988945"/>
            <a:ext cx="440055" cy="44005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kg.png">    </p:cNvPr>
          <p:cNvPicPr>
            <a:picLocks noChangeAspect="1"/>
          </p:cNvPicPr>
          <p:nvPr/>
        </p:nvPicPr>
        <p:blipFill>
          <a:blip r:embed="rId1">
            <a:alphaModFix amt="60000"/>
          </a:blip>
          <a:stretch>
            <a:fillRect/>
          </a:stretch>
        </p:blipFill>
        <p:spPr>
          <a:xfrm>
            <a:off x="560705" y="3760470"/>
            <a:ext cx="11079480" cy="2085975"/>
          </a:xfrm>
          <a:prstGeom prst="rect">
            <a:avLst/>
          </a:prstGeom>
        </p:spPr>
      </p:pic>
      <p:pic>
        <p:nvPicPr>
          <p:cNvPr id="3" name="Image 1" descr="https://test-kimi-img.moonshot.cn/pub/slides/slides_tmpl/image/25-08-06-16:17:11-d29gv1sup1d2ae82kikg.png">    </p:cNvPr>
          <p:cNvPicPr>
            <a:picLocks noChangeAspect="1"/>
          </p:cNvPicPr>
          <p:nvPr/>
        </p:nvPicPr>
        <p:blipFill>
          <a:blip r:embed="rId2">
            <a:alphaModFix amt="60000"/>
          </a:blip>
          <a:stretch>
            <a:fillRect/>
          </a:stretch>
        </p:blipFill>
        <p:spPr>
          <a:xfrm>
            <a:off x="560705" y="1328420"/>
            <a:ext cx="11079480" cy="2085975"/>
          </a:xfrm>
          <a:prstGeom prst="rect">
            <a:avLst/>
          </a:prstGeom>
        </p:spPr>
      </p:pic>
      <p:sp>
        <p:nvSpPr>
          <p:cNvPr id="4" name="Text 0"/>
          <p:cNvSpPr/>
          <p:nvPr/>
        </p:nvSpPr>
        <p:spPr>
          <a:xfrm>
            <a:off x="2996565" y="1990090"/>
            <a:ext cx="8214995" cy="10668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企业参观为学生提供了直观的职业体验，让他们能够亲身感受职场环境和工作氛围，从而对职业有更深刻的认识和理解。这种情境化体验能够激发学生对职业的兴趣，为后续的职业探索奠定基础。</a:t>
            </a:r>
            <a:endParaRPr lang="en-US" sz="1600" dirty="0"/>
          </a:p>
        </p:txBody>
      </p:sp>
      <p:sp>
        <p:nvSpPr>
          <p:cNvPr id="5" name="Text 1"/>
          <p:cNvSpPr/>
          <p:nvPr/>
        </p:nvSpPr>
        <p:spPr>
          <a:xfrm>
            <a:off x="2954020" y="1537335"/>
            <a:ext cx="8214995" cy="368300"/>
          </a:xfrm>
          <a:prstGeom prst="rect">
            <a:avLst/>
          </a:prstGeom>
          <a:noFill/>
          <a:ln/>
        </p:spPr>
        <p:txBody>
          <a:bodyPr wrap="square" lIns="91440" tIns="45720" rIns="91440" bIns="45720" rtlCol="0" anchor="ctr">
            <a:spAutoFit/>
          </a:bodyPr>
          <a:lstStyle/>
          <a:p>
            <a:pPr algn="just" indent="0" marL="0">
              <a:lnSpc>
                <a:spcPct val="100000"/>
              </a:lnSpc>
              <a:buNone/>
            </a:pPr>
            <a:r>
              <a:rPr lang="en-US" sz="2400" b="1" dirty="0">
                <a:solidFill>
                  <a:srgbClr val="158011"/>
                </a:solidFill>
                <a:latin typeface="MiSans" pitchFamily="34" charset="0"/>
                <a:ea typeface="MiSans" pitchFamily="34" charset="-122"/>
                <a:cs typeface="MiSans" pitchFamily="34" charset="-120"/>
              </a:rPr>
              <a:t>企业参观提供情境化体验</a:t>
            </a:r>
            <a:endParaRPr lang="en-US" sz="1600" dirty="0"/>
          </a:p>
        </p:txBody>
      </p:sp>
      <p:sp>
        <p:nvSpPr>
          <p:cNvPr id="6" name="Text 2"/>
          <p:cNvSpPr/>
          <p:nvPr/>
        </p:nvSpPr>
        <p:spPr>
          <a:xfrm>
            <a:off x="3091815" y="4357370"/>
            <a:ext cx="8214995" cy="1066800"/>
          </a:xfrm>
          <a:prstGeom prst="rect">
            <a:avLst/>
          </a:prstGeom>
          <a:noFill/>
          <a:ln/>
        </p:spPr>
        <p:txBody>
          <a:bodyPr wrap="square" lIns="91440" tIns="45720" rIns="91440" bIns="45720" rtlCol="0" anchor="ctr">
            <a:spAutoFit/>
          </a:bodyPr>
          <a:lstStyle/>
          <a:p>
            <a:pPr algn="just" indent="0" marL="0">
              <a:lnSpc>
                <a:spcPct val="150000"/>
              </a:lnSpc>
              <a:buNone/>
            </a:pPr>
            <a:r>
              <a:rPr lang="en-US" sz="1600" dirty="0">
                <a:solidFill>
                  <a:srgbClr val="000000"/>
                </a:solidFill>
                <a:latin typeface="MiSans" pitchFamily="34" charset="0"/>
                <a:ea typeface="MiSans" pitchFamily="34" charset="-122"/>
                <a:cs typeface="MiSans" pitchFamily="34" charset="-120"/>
              </a:rPr>
              <a:t>行业讲座通过专家的分享，为学生提供了系统的行业知识和职业发展路径，帮助学生弥补网络信息的碎片化。创业孵化基地则为学生提供了实践的平台，让他们能够在真实环境中锻炼能力，积累经验。</a:t>
            </a:r>
            <a:endParaRPr lang="en-US" sz="1600" dirty="0"/>
          </a:p>
        </p:txBody>
      </p:sp>
      <p:sp>
        <p:nvSpPr>
          <p:cNvPr id="7" name="Text 3"/>
          <p:cNvSpPr/>
          <p:nvPr/>
        </p:nvSpPr>
        <p:spPr>
          <a:xfrm>
            <a:off x="3068320" y="3914140"/>
            <a:ext cx="8214995" cy="368300"/>
          </a:xfrm>
          <a:prstGeom prst="rect">
            <a:avLst/>
          </a:prstGeom>
          <a:noFill/>
          <a:ln/>
        </p:spPr>
        <p:txBody>
          <a:bodyPr wrap="square" lIns="91440" tIns="45720" rIns="91440" bIns="45720" rtlCol="0" anchor="ctr">
            <a:spAutoFit/>
          </a:bodyPr>
          <a:lstStyle/>
          <a:p>
            <a:pPr algn="just" indent="0" marL="0">
              <a:lnSpc>
                <a:spcPct val="100000"/>
              </a:lnSpc>
              <a:buNone/>
            </a:pPr>
            <a:r>
              <a:rPr lang="en-US" sz="2400" b="1" dirty="0">
                <a:solidFill>
                  <a:srgbClr val="158011"/>
                </a:solidFill>
                <a:latin typeface="MiSans" pitchFamily="34" charset="0"/>
                <a:ea typeface="MiSans" pitchFamily="34" charset="-122"/>
                <a:cs typeface="MiSans" pitchFamily="34" charset="-120"/>
              </a:rPr>
              <a:t>行业讲座与创业孵化基地助力能力提升</a:t>
            </a:r>
            <a:endParaRPr lang="en-US" sz="1600" dirty="0"/>
          </a:p>
        </p:txBody>
      </p:sp>
      <p:sp>
        <p:nvSpPr>
          <p:cNvPr id="8" name="Text 4"/>
          <p:cNvSpPr/>
          <p:nvPr/>
        </p:nvSpPr>
        <p:spPr>
          <a:xfrm>
            <a:off x="582930" y="211455"/>
            <a:ext cx="10151745" cy="482600"/>
          </a:xfrm>
          <a:prstGeom prst="rect">
            <a:avLst/>
          </a:prstGeom>
          <a:noFill/>
          <a:ln/>
        </p:spPr>
        <p:txBody>
          <a:bodyPr wrap="square" lIns="91440" tIns="45720" rIns="91440" bIns="45720" rtlCol="0" anchor="ctr">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学校资源作用机制拆解</a:t>
            </a:r>
            <a:endParaRPr lang="en-US" sz="1600" dirty="0"/>
          </a:p>
        </p:txBody>
      </p:sp>
      <p:pic>
        <p:nvPicPr>
          <p:cNvPr id="9" name="Image 2" descr="https://test-kimi-img.moonshot.cn/pub/slides/slides_tmpl/image/25-08-06-16:17:12-d29gv24up1d2ae82kimg.png">    </p:cNvPr>
          <p:cNvPicPr>
            <a:picLocks noChangeAspect="1"/>
          </p:cNvPicPr>
          <p:nvPr/>
        </p:nvPicPr>
        <p:blipFill>
          <a:blip r:embed="rId3"/>
          <a:stretch>
            <a:fillRect/>
          </a:stretch>
        </p:blipFill>
        <p:spPr>
          <a:xfrm>
            <a:off x="900430" y="1518285"/>
            <a:ext cx="1696085" cy="1696085"/>
          </a:xfrm>
          <a:prstGeom prst="rect">
            <a:avLst/>
          </a:prstGeom>
        </p:spPr>
      </p:pic>
      <p:pic>
        <p:nvPicPr>
          <p:cNvPr id="10" name="Image 3" descr="https://test-kimi-img.moonshot.cn/pub/slides/slides_tmpl/image/25-08-06-16:17:12-d29gv24up1d2ae82kimg.png">    </p:cNvPr>
          <p:cNvPicPr>
            <a:picLocks noChangeAspect="1"/>
          </p:cNvPicPr>
          <p:nvPr/>
        </p:nvPicPr>
        <p:blipFill>
          <a:blip r:embed="rId4"/>
          <a:stretch>
            <a:fillRect/>
          </a:stretch>
        </p:blipFill>
        <p:spPr>
          <a:xfrm>
            <a:off x="900430" y="3976370"/>
            <a:ext cx="1696085" cy="1696085"/>
          </a:xfrm>
          <a:prstGeom prst="rect">
            <a:avLst/>
          </a:prstGeom>
        </p:spPr>
      </p:pic>
      <p:pic>
        <p:nvPicPr>
          <p:cNvPr id="11" name="Image 4" descr="https://test-kimi-img.moonshot.cn/pub/slides/slides_tmpl/image/25-08-06-16:17:11-d29gv1sup1d2ae82kil0.png">    </p:cNvPr>
          <p:cNvPicPr>
            <a:picLocks noChangeAspect="1"/>
          </p:cNvPicPr>
          <p:nvPr/>
        </p:nvPicPr>
        <p:blipFill>
          <a:blip r:embed="rId5"/>
          <a:stretch>
            <a:fillRect/>
          </a:stretch>
        </p:blipFill>
        <p:spPr>
          <a:xfrm>
            <a:off x="2686050" y="3068955"/>
            <a:ext cx="221615" cy="221615"/>
          </a:xfrm>
          <a:prstGeom prst="rect">
            <a:avLst/>
          </a:prstGeom>
        </p:spPr>
      </p:pic>
      <p:pic>
        <p:nvPicPr>
          <p:cNvPr id="12" name="Image 5" descr="https://test-kimi-img.moonshot.cn/pub/slides/slides_tmpl/image/25-08-06-16:17:11-d29gv1sup1d2ae82kil0.png">    </p:cNvPr>
          <p:cNvPicPr>
            <a:picLocks noChangeAspect="1"/>
          </p:cNvPicPr>
          <p:nvPr/>
        </p:nvPicPr>
        <p:blipFill>
          <a:blip r:embed="rId6"/>
          <a:stretch>
            <a:fillRect/>
          </a:stretch>
        </p:blipFill>
        <p:spPr>
          <a:xfrm>
            <a:off x="2664460" y="1424305"/>
            <a:ext cx="221615" cy="221615"/>
          </a:xfrm>
          <a:prstGeom prst="rect">
            <a:avLst/>
          </a:prstGeom>
        </p:spPr>
      </p:pic>
      <p:pic>
        <p:nvPicPr>
          <p:cNvPr id="13" name="Image 6" descr="https://test-kimi-img.moonshot.cn/pub/slides/slides_tmpl/image/25-08-06-16:17:11-d29gv1sup1d2ae82kil0.png">    </p:cNvPr>
          <p:cNvPicPr>
            <a:picLocks noChangeAspect="1"/>
          </p:cNvPicPr>
          <p:nvPr/>
        </p:nvPicPr>
        <p:blipFill>
          <a:blip r:embed="rId7"/>
          <a:stretch>
            <a:fillRect/>
          </a:stretch>
        </p:blipFill>
        <p:spPr>
          <a:xfrm>
            <a:off x="2664460" y="5516245"/>
            <a:ext cx="221615" cy="221615"/>
          </a:xfrm>
          <a:prstGeom prst="rect">
            <a:avLst/>
          </a:prstGeom>
        </p:spPr>
      </p:pic>
      <p:pic>
        <p:nvPicPr>
          <p:cNvPr id="14" name="Image 7" descr="https://test-kimi-img.moonshot.cn/pub/slides/slides_tmpl/image/25-08-06-16:17:11-d29gv1sup1d2ae82kil0.png">    </p:cNvPr>
          <p:cNvPicPr>
            <a:picLocks noChangeAspect="1"/>
          </p:cNvPicPr>
          <p:nvPr/>
        </p:nvPicPr>
        <p:blipFill>
          <a:blip r:embed="rId8"/>
          <a:stretch>
            <a:fillRect/>
          </a:stretch>
        </p:blipFill>
        <p:spPr>
          <a:xfrm>
            <a:off x="2642870" y="3871595"/>
            <a:ext cx="221615" cy="221615"/>
          </a:xfrm>
          <a:prstGeom prst="rect">
            <a:avLst/>
          </a:prstGeom>
        </p:spPr>
      </p:pic>
      <p:pic>
        <p:nvPicPr>
          <p:cNvPr id="15" name="Image 8" descr="https://test-kimi-img.moonshot.cn/pub/slides/slides_tmpl/image/25-08-06-16:17:03-d29guvsup1d2ae82ki0g.png">    </p:cNvPr>
          <p:cNvPicPr>
            <a:picLocks noChangeAspect="1"/>
          </p:cNvPicPr>
          <p:nvPr/>
        </p:nvPicPr>
        <p:blipFill>
          <a:blip r:embed="rId9"/>
          <a:stretch>
            <a:fillRect/>
          </a:stretch>
        </p:blipFill>
        <p:spPr>
          <a:xfrm>
            <a:off x="680720" y="883285"/>
            <a:ext cx="5943600" cy="88900"/>
          </a:xfrm>
          <a:prstGeom prst="rect">
            <a:avLst/>
          </a:prstGeom>
        </p:spPr>
      </p:pic>
      <p:pic>
        <p:nvPicPr>
          <p:cNvPr id="16" name="Image 9" descr="https://test-kimi-img.moonshot.cn/pub/slides/slides_tmpl/image/25-08-06-16:17:02-d29guvkup1d2ae82khq0.png">    </p:cNvPr>
          <p:cNvPicPr>
            <a:picLocks noChangeAspect="1"/>
          </p:cNvPicPr>
          <p:nvPr/>
        </p:nvPicPr>
        <p:blipFill>
          <a:blip r:embed="rId10"/>
          <a:stretch>
            <a:fillRect/>
          </a:stretch>
        </p:blipFill>
        <p:spPr>
          <a:xfrm rot="16200000">
            <a:off x="-284480" y="275590"/>
            <a:ext cx="1076325" cy="539750"/>
          </a:xfrm>
          <a:prstGeom prst="rect">
            <a:avLst/>
          </a:prstGeom>
        </p:spPr>
      </p:pic>
      <p:pic>
        <p:nvPicPr>
          <p:cNvPr id="17" name="Image 10" descr="https://test-kimi-img.moonshot.cn/pub/slides/slides_tmpl/image/25-08-06-16:17:02-d29guvkup1d2ae82khrg.png">    </p:cNvPr>
          <p:cNvPicPr>
            <a:picLocks noChangeAspect="1"/>
          </p:cNvPicPr>
          <p:nvPr/>
        </p:nvPicPr>
        <p:blipFill>
          <a:blip r:embed="rId11">
            <a:alphaModFix amt="80000"/>
          </a:blip>
          <a:stretch>
            <a:fillRect/>
          </a:stretch>
        </p:blipFill>
        <p:spPr>
          <a:xfrm>
            <a:off x="204470" y="-62865"/>
            <a:ext cx="386080" cy="386080"/>
          </a:xfrm>
          <a:prstGeom prst="rect">
            <a:avLst/>
          </a:prstGeom>
        </p:spPr>
      </p:pic>
      <p:pic>
        <p:nvPicPr>
          <p:cNvPr id="18" name="Image 11" descr="https://test-kimi-img.moonshot.cn/pub/slides/slides_tmpl/image/25-08-06-16:17:02-d29guvkup1d2ae82khu0.png">    </p:cNvPr>
          <p:cNvPicPr>
            <a:picLocks noChangeAspect="1"/>
          </p:cNvPicPr>
          <p:nvPr/>
        </p:nvPicPr>
        <p:blipFill>
          <a:blip r:embed="rId12"/>
          <a:stretch>
            <a:fillRect/>
          </a:stretch>
        </p:blipFill>
        <p:spPr>
          <a:xfrm rot="19020000">
            <a:off x="9798050" y="311785"/>
            <a:ext cx="656590" cy="656590"/>
          </a:xfrm>
          <a:prstGeom prst="rect">
            <a:avLst/>
          </a:prstGeom>
        </p:spPr>
      </p:pic>
      <p:pic>
        <p:nvPicPr>
          <p:cNvPr id="19" name="Image 12" descr="https://test-kimi-img.moonshot.cn/pub/slides/slides_tmpl/image/25-08-06-16:17:02-d29guvkup1d2ae82khr0.png">    </p:cNvPr>
          <p:cNvPicPr>
            <a:picLocks noChangeAspect="1"/>
          </p:cNvPicPr>
          <p:nvPr/>
        </p:nvPicPr>
        <p:blipFill>
          <a:blip r:embed="rId13"/>
          <a:stretch>
            <a:fillRect/>
          </a:stretch>
        </p:blipFill>
        <p:spPr>
          <a:xfrm rot="19980000">
            <a:off x="8573770" y="-572135"/>
            <a:ext cx="1540510" cy="1540510"/>
          </a:xfrm>
          <a:prstGeom prst="rect">
            <a:avLst/>
          </a:prstGeom>
        </p:spPr>
      </p:pic>
      <p:pic>
        <p:nvPicPr>
          <p:cNvPr id="20" name="Image 13" descr="https://test-kimi-img.moonshot.cn/pub/slides/slides_tmpl/image/25-08-06-16:17:02-d29guvkup1d2ae82khrg.png">    </p:cNvPr>
          <p:cNvPicPr>
            <a:picLocks noChangeAspect="1"/>
          </p:cNvPicPr>
          <p:nvPr/>
        </p:nvPicPr>
        <p:blipFill>
          <a:blip r:embed="rId14"/>
          <a:stretch>
            <a:fillRect/>
          </a:stretch>
        </p:blipFill>
        <p:spPr>
          <a:xfrm>
            <a:off x="10734675" y="6439535"/>
            <a:ext cx="791845" cy="791845"/>
          </a:xfrm>
          <a:prstGeom prst="rect">
            <a:avLst/>
          </a:prstGeom>
        </p:spPr>
      </p:pic>
      <p:pic>
        <p:nvPicPr>
          <p:cNvPr id="21" name="Image 14" descr="https://test-kimi-img.moonshot.cn/pub/slides/slides_tmpl/image/25-08-06-16:17:02-d29guvkup1d2ae82khq0.png">    </p:cNvPr>
          <p:cNvPicPr>
            <a:picLocks noChangeAspect="1"/>
          </p:cNvPicPr>
          <p:nvPr/>
        </p:nvPicPr>
        <p:blipFill>
          <a:blip r:embed="rId15"/>
          <a:stretch>
            <a:fillRect/>
          </a:stretch>
        </p:blipFill>
        <p:spPr>
          <a:xfrm rot="10800000">
            <a:off x="9626600" y="6084570"/>
            <a:ext cx="1542415" cy="77343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30.png">    </p:cNvPr>
          <p:cNvPicPr>
            <a:picLocks noChangeAspect="1"/>
          </p:cNvPicPr>
          <p:nvPr/>
        </p:nvPicPr>
        <p:blipFill>
          <a:blip r:embed="rId1"/>
          <a:stretch>
            <a:fillRect/>
          </a:stretch>
        </p:blipFill>
        <p:spPr>
          <a:xfrm>
            <a:off x="8884285" y="922020"/>
            <a:ext cx="2713990" cy="5734685"/>
          </a:xfrm>
          <a:prstGeom prst="rect">
            <a:avLst/>
          </a:prstGeom>
        </p:spPr>
      </p:pic>
      <p:pic>
        <p:nvPicPr>
          <p:cNvPr id="3" name="Image 1" descr="https://test-kimi-img.moonshot.cn/pub/slides/slides_tmpl/image/25-08-06-16:17:13-d29gv2cup1d2ae82kj40.png">    </p:cNvPr>
          <p:cNvPicPr>
            <a:picLocks noChangeAspect="1"/>
          </p:cNvPicPr>
          <p:nvPr/>
        </p:nvPicPr>
        <p:blipFill>
          <a:blip r:embed="rId2"/>
          <a:stretch>
            <a:fillRect/>
          </a:stretch>
        </p:blipFill>
        <p:spPr>
          <a:xfrm>
            <a:off x="6123305" y="795020"/>
            <a:ext cx="2719705" cy="5734685"/>
          </a:xfrm>
          <a:prstGeom prst="rect">
            <a:avLst/>
          </a:prstGeom>
        </p:spPr>
      </p:pic>
      <p:pic>
        <p:nvPicPr>
          <p:cNvPr id="4" name="Image 2" descr="https://test-kimi-img.moonshot.cn/pub/slides/slides_tmpl/image/25-08-06-16:17:13-d29gv2cup1d2ae82kj40.png">    </p:cNvPr>
          <p:cNvPicPr>
            <a:picLocks noChangeAspect="1"/>
          </p:cNvPicPr>
          <p:nvPr/>
        </p:nvPicPr>
        <p:blipFill>
          <a:blip r:embed="rId3"/>
          <a:stretch>
            <a:fillRect/>
          </a:stretch>
        </p:blipFill>
        <p:spPr>
          <a:xfrm>
            <a:off x="582930" y="795020"/>
            <a:ext cx="2719705" cy="5734685"/>
          </a:xfrm>
          <a:prstGeom prst="rect">
            <a:avLst/>
          </a:prstGeom>
        </p:spPr>
      </p:pic>
      <p:pic>
        <p:nvPicPr>
          <p:cNvPr id="5" name="Image 3" descr="https://test-kimi-img.moonshot.cn/pub/slides/slides_tmpl/image/25-08-06-16:17:12-d29gv24up1d2ae82kj30.png">    </p:cNvPr>
          <p:cNvPicPr>
            <a:picLocks noChangeAspect="1"/>
          </p:cNvPicPr>
          <p:nvPr/>
        </p:nvPicPr>
        <p:blipFill>
          <a:blip r:embed="rId4"/>
          <a:stretch>
            <a:fillRect/>
          </a:stretch>
        </p:blipFill>
        <p:spPr>
          <a:xfrm>
            <a:off x="3368675" y="795020"/>
            <a:ext cx="2713990" cy="5734685"/>
          </a:xfrm>
          <a:prstGeom prst="rect">
            <a:avLst/>
          </a:prstGeom>
        </p:spPr>
      </p:pic>
      <p:sp>
        <p:nvSpPr>
          <p:cNvPr id="6" name="Text 0"/>
          <p:cNvSpPr/>
          <p:nvPr/>
        </p:nvSpPr>
        <p:spPr>
          <a:xfrm>
            <a:off x="921245" y="2481263"/>
            <a:ext cx="2092574" cy="2643505"/>
          </a:xfrm>
          <a:prstGeom prst="rect">
            <a:avLst/>
          </a:prstGeom>
          <a:noFill/>
          <a:ln/>
        </p:spPr>
        <p:txBody>
          <a:bodyPr wrap="square" lIns="0" tIns="0" rIns="0" bIns="0" rtlCol="0" anchor="t"/>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电商运营经理岗位对新媒体投放、数据分析、团队管理等高阶技能有较高要求，而小辉目前仅具备基础运营能力，存在明显的竞争力缺口。</a:t>
            </a:r>
            <a:endParaRPr lang="en-US" sz="1600" dirty="0"/>
          </a:p>
        </p:txBody>
      </p:sp>
      <p:sp>
        <p:nvSpPr>
          <p:cNvPr id="7" name="Text 1"/>
          <p:cNvSpPr/>
          <p:nvPr/>
        </p:nvSpPr>
        <p:spPr>
          <a:xfrm>
            <a:off x="921245" y="1770698"/>
            <a:ext cx="2092574" cy="771525"/>
          </a:xfrm>
          <a:prstGeom prst="rect">
            <a:avLst/>
          </a:prstGeom>
          <a:noFill/>
          <a:ln/>
        </p:spPr>
        <p:txBody>
          <a:bodyPr wrap="square" lIns="90043" tIns="46863" rIns="90043" bIns="0" rtlCol="0" anchor="ct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电商运营经理岗位要求</a:t>
            </a:r>
            <a:endParaRPr lang="en-US" sz="1600" dirty="0"/>
          </a:p>
        </p:txBody>
      </p:sp>
      <p:sp>
        <p:nvSpPr>
          <p:cNvPr id="8" name="Text 2"/>
          <p:cNvSpPr/>
          <p:nvPr/>
        </p:nvSpPr>
        <p:spPr>
          <a:xfrm>
            <a:off x="3679601" y="2481263"/>
            <a:ext cx="2092080" cy="2643505"/>
          </a:xfrm>
          <a:prstGeom prst="rect">
            <a:avLst/>
          </a:prstGeom>
          <a:noFill/>
          <a:ln/>
        </p:spPr>
        <p:txBody>
          <a:bodyPr wrap="square" lIns="0" tIns="0" rIns="0" bIns="0" rtlCol="0" anchor="t"/>
          <a:lstStyle/>
          <a:p>
            <a:pPr algn="just" indent="0" marL="0">
              <a:lnSpc>
                <a:spcPct val="130000"/>
              </a:lnSpc>
              <a:buNone/>
            </a:pPr>
            <a:r>
              <a:rPr lang="en-US" sz="1400" dirty="0">
                <a:solidFill>
                  <a:srgbClr val="1A2E35"/>
                </a:solidFill>
                <a:latin typeface="MiSans" pitchFamily="34" charset="0"/>
                <a:ea typeface="MiSans" pitchFamily="34" charset="-122"/>
                <a:cs typeface="MiSans" pitchFamily="34" charset="-120"/>
              </a:rPr>
              <a:t>建议小辉选修数据分析课程并考取相关行业证书，提升自己在数据分析方面的能力，为未来的职业发展打下坚实的基础。</a:t>
            </a:r>
            <a:endParaRPr lang="en-US" sz="1600" dirty="0"/>
          </a:p>
        </p:txBody>
      </p:sp>
      <p:sp>
        <p:nvSpPr>
          <p:cNvPr id="9" name="Text 3"/>
          <p:cNvSpPr/>
          <p:nvPr/>
        </p:nvSpPr>
        <p:spPr>
          <a:xfrm>
            <a:off x="3679601" y="1770698"/>
            <a:ext cx="2092080" cy="771525"/>
          </a:xfrm>
          <a:prstGeom prst="rect">
            <a:avLst/>
          </a:prstGeom>
          <a:noFill/>
          <a:ln/>
        </p:spPr>
        <p:txBody>
          <a:bodyPr wrap="square" lIns="90043" tIns="46863" rIns="90043" bIns="0" rtlCol="0" anchor="ct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选修课程与考取证书</a:t>
            </a:r>
            <a:endParaRPr lang="en-US" sz="1600" dirty="0"/>
          </a:p>
        </p:txBody>
      </p:sp>
      <p:sp>
        <p:nvSpPr>
          <p:cNvPr id="10" name="Text 4"/>
          <p:cNvSpPr/>
          <p:nvPr/>
        </p:nvSpPr>
        <p:spPr>
          <a:xfrm>
            <a:off x="6437406" y="2481263"/>
            <a:ext cx="2092080" cy="2643505"/>
          </a:xfrm>
          <a:prstGeom prst="rect">
            <a:avLst/>
          </a:prstGeom>
          <a:noFill/>
          <a:ln/>
        </p:spPr>
        <p:txBody>
          <a:bodyPr wrap="square" lIns="0" tIns="0" rIns="0" bIns="0" rtlCol="0" anchor="t"/>
          <a:lstStyle/>
          <a:p>
            <a:pPr algn="just" indent="0" marL="0">
              <a:lnSpc>
                <a:spcPct val="130000"/>
              </a:lnSpc>
              <a:buNone/>
            </a:pPr>
            <a:r>
              <a:rPr lang="en-US" sz="1400" dirty="0">
                <a:solidFill>
                  <a:srgbClr val="000000"/>
                </a:solidFill>
                <a:latin typeface="MiSans" pitchFamily="34" charset="0"/>
                <a:ea typeface="MiSans" pitchFamily="34" charset="-122"/>
                <a:cs typeface="MiSans" pitchFamily="34" charset="-120"/>
              </a:rPr>
              <a:t>加入校企真实项目，独立负责产品线，积累团队管理经验，提升项目管理能力，这是提升竞争力的关键步骤之一。</a:t>
            </a:r>
            <a:endParaRPr lang="en-US" sz="1600" dirty="0"/>
          </a:p>
        </p:txBody>
      </p:sp>
      <p:sp>
        <p:nvSpPr>
          <p:cNvPr id="11" name="Text 5"/>
          <p:cNvSpPr/>
          <p:nvPr/>
        </p:nvSpPr>
        <p:spPr>
          <a:xfrm>
            <a:off x="6437406" y="1770698"/>
            <a:ext cx="2092080" cy="771525"/>
          </a:xfrm>
          <a:prstGeom prst="rect">
            <a:avLst/>
          </a:prstGeom>
          <a:noFill/>
          <a:ln/>
        </p:spPr>
        <p:txBody>
          <a:bodyPr wrap="square" lIns="90043" tIns="46863" rIns="90043" bIns="0" rtlCol="0" anchor="ct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参与校企项目积累经验</a:t>
            </a:r>
            <a:endParaRPr lang="en-US" sz="1600" dirty="0"/>
          </a:p>
        </p:txBody>
      </p:sp>
      <p:sp>
        <p:nvSpPr>
          <p:cNvPr id="12" name="Text 6"/>
          <p:cNvSpPr/>
          <p:nvPr/>
        </p:nvSpPr>
        <p:spPr>
          <a:xfrm>
            <a:off x="9195211" y="2481263"/>
            <a:ext cx="2092080" cy="2643505"/>
          </a:xfrm>
          <a:prstGeom prst="rect">
            <a:avLst/>
          </a:prstGeom>
          <a:noFill/>
          <a:ln/>
        </p:spPr>
        <p:txBody>
          <a:bodyPr wrap="square" lIns="0" tIns="0" rIns="0" bIns="0" rtlCol="0" anchor="t"/>
          <a:lstStyle/>
          <a:p>
            <a:pPr algn="just" indent="0" marL="0">
              <a:lnSpc>
                <a:spcPct val="130000"/>
              </a:lnSpc>
              <a:buNone/>
            </a:pPr>
            <a:r>
              <a:rPr lang="en-US" sz="1400" dirty="0">
                <a:solidFill>
                  <a:srgbClr val="1A2E35"/>
                </a:solidFill>
                <a:latin typeface="MiSans" pitchFamily="34" charset="0"/>
                <a:ea typeface="MiSans" pitchFamily="34" charset="-122"/>
                <a:cs typeface="MiSans" pitchFamily="34" charset="-120"/>
              </a:rPr>
              <a:t>通过寒暑假实习进入头部企业，熟悉千万级流量投放流程，了解行业最新动态，提升实际操作能力，为未来的职业发展做好充分准备。</a:t>
            </a:r>
            <a:endParaRPr lang="en-US" sz="1600" dirty="0"/>
          </a:p>
        </p:txBody>
      </p:sp>
      <p:sp>
        <p:nvSpPr>
          <p:cNvPr id="13" name="Text 7"/>
          <p:cNvSpPr/>
          <p:nvPr/>
        </p:nvSpPr>
        <p:spPr>
          <a:xfrm>
            <a:off x="9195211" y="1770698"/>
            <a:ext cx="2092080" cy="771525"/>
          </a:xfrm>
          <a:prstGeom prst="rect">
            <a:avLst/>
          </a:prstGeom>
          <a:noFill/>
          <a:ln/>
        </p:spPr>
        <p:txBody>
          <a:bodyPr wrap="square" lIns="90043" tIns="46863" rIns="90043" bIns="0" rtlCol="0" anchor="ctr"/>
          <a:lstStyle/>
          <a:p>
            <a:pPr algn="just" indent="0" marL="0">
              <a:lnSpc>
                <a:spcPct val="100000"/>
              </a:lnSpc>
              <a:buNone/>
            </a:pPr>
            <a:r>
              <a:rPr lang="en-US" sz="1600" b="1" dirty="0">
                <a:solidFill>
                  <a:srgbClr val="158011"/>
                </a:solidFill>
                <a:latin typeface="MiSans" pitchFamily="34" charset="0"/>
                <a:ea typeface="MiSans" pitchFamily="34" charset="-122"/>
                <a:cs typeface="MiSans" pitchFamily="34" charset="-120"/>
              </a:rPr>
              <a:t>实习实践熟悉行业动态</a:t>
            </a:r>
            <a:endParaRPr lang="en-US" sz="1600" dirty="0"/>
          </a:p>
        </p:txBody>
      </p:sp>
      <p:sp>
        <p:nvSpPr>
          <p:cNvPr id="14" name="Text 8"/>
          <p:cNvSpPr/>
          <p:nvPr/>
        </p:nvSpPr>
        <p:spPr>
          <a:xfrm>
            <a:off x="582930" y="211455"/>
            <a:ext cx="10151745" cy="482600"/>
          </a:xfrm>
          <a:prstGeom prst="rect">
            <a:avLst/>
          </a:prstGeom>
          <a:noFill/>
          <a:ln/>
        </p:spPr>
        <p:txBody>
          <a:bodyPr wrap="square" lIns="91440" tIns="45720" rIns="91440" bIns="45720" rtlCol="0" anchor="t">
            <a:spAutoFit/>
          </a:bodyPr>
          <a:lstStyle/>
          <a:p>
            <a:pPr algn="l" indent="0" marL="0">
              <a:lnSpc>
                <a:spcPct val="100000"/>
              </a:lnSpc>
              <a:buNone/>
            </a:pPr>
            <a:r>
              <a:rPr lang="en-US" sz="3200" b="1" dirty="0">
                <a:solidFill>
                  <a:srgbClr val="000000"/>
                </a:solidFill>
                <a:latin typeface="MiSans" pitchFamily="34" charset="0"/>
                <a:ea typeface="MiSans" pitchFamily="34" charset="-122"/>
                <a:cs typeface="MiSans" pitchFamily="34" charset="-120"/>
              </a:rPr>
              <a:t>竞争力缺口与补强策略</a:t>
            </a:r>
            <a:endParaRPr lang="en-US" sz="1600" dirty="0"/>
          </a:p>
        </p:txBody>
      </p:sp>
      <p:pic>
        <p:nvPicPr>
          <p:cNvPr id="15" name="Image 4" descr="https://test-kimi-img.moonshot.cn/pub/slides/slides_tmpl/image/25-08-06-16:17:02-d29guvkup1d2ae82khq0.png">    </p:cNvPr>
          <p:cNvPicPr>
            <a:picLocks noChangeAspect="1"/>
          </p:cNvPicPr>
          <p:nvPr/>
        </p:nvPicPr>
        <p:blipFill>
          <a:blip r:embed="rId5"/>
          <a:stretch>
            <a:fillRect/>
          </a:stretch>
        </p:blipFill>
        <p:spPr>
          <a:xfrm rot="16200000">
            <a:off x="-284480" y="275590"/>
            <a:ext cx="1076325" cy="539750"/>
          </a:xfrm>
          <a:prstGeom prst="rect">
            <a:avLst/>
          </a:prstGeom>
        </p:spPr>
      </p:pic>
      <p:pic>
        <p:nvPicPr>
          <p:cNvPr id="16" name="Image 5" descr="https://test-kimi-img.moonshot.cn/pub/slides/slides_tmpl/image/25-08-06-16:17:02-d29guvkup1d2ae82khrg.png">    </p:cNvPr>
          <p:cNvPicPr>
            <a:picLocks noChangeAspect="1"/>
          </p:cNvPicPr>
          <p:nvPr/>
        </p:nvPicPr>
        <p:blipFill>
          <a:blip r:embed="rId6">
            <a:alphaModFix amt="80000"/>
          </a:blip>
          <a:stretch>
            <a:fillRect/>
          </a:stretch>
        </p:blipFill>
        <p:spPr>
          <a:xfrm>
            <a:off x="204470" y="-62865"/>
            <a:ext cx="386080" cy="386080"/>
          </a:xfrm>
          <a:prstGeom prst="rect">
            <a:avLst/>
          </a:prstGeom>
        </p:spPr>
      </p:pic>
      <p:pic>
        <p:nvPicPr>
          <p:cNvPr id="17" name="Image 6" descr="https://test-kimi-img.moonshot.cn/pub/slides/slides_tmpl/image/25-08-06-16:17:03-d29guvsup1d2ae82ki0g.png">    </p:cNvPr>
          <p:cNvPicPr>
            <a:picLocks noChangeAspect="1"/>
          </p:cNvPicPr>
          <p:nvPr/>
        </p:nvPicPr>
        <p:blipFill>
          <a:blip r:embed="rId7"/>
          <a:stretch>
            <a:fillRect/>
          </a:stretch>
        </p:blipFill>
        <p:spPr>
          <a:xfrm>
            <a:off x="7269480" y="458470"/>
            <a:ext cx="5943600" cy="88900"/>
          </a:xfrm>
          <a:prstGeom prst="rect">
            <a:avLst/>
          </a:prstGeom>
        </p:spPr>
      </p:pic>
      <p:pic>
        <p:nvPicPr>
          <p:cNvPr id="18" name="Image 7" descr="https://test-kimi-img.moonshot.cn/pub/slides/slides_tmpl/image/25-08-06-16:17:02-d29guvkup1d2ae82khrg.png">    </p:cNvPr>
          <p:cNvPicPr>
            <a:picLocks noChangeAspect="1"/>
          </p:cNvPicPr>
          <p:nvPr/>
        </p:nvPicPr>
        <p:blipFill>
          <a:blip r:embed="rId8">
            <a:alphaModFix amt="80000"/>
          </a:blip>
          <a:stretch>
            <a:fillRect/>
          </a:stretch>
        </p:blipFill>
        <p:spPr>
          <a:xfrm>
            <a:off x="8630920" y="67945"/>
            <a:ext cx="253365" cy="253365"/>
          </a:xfrm>
          <a:prstGeom prst="rect">
            <a:avLst/>
          </a:prstGeom>
        </p:spPr>
      </p:pic>
      <p:pic>
        <p:nvPicPr>
          <p:cNvPr id="19" name="Image 8" descr="https://test-kimi-img.moonshot.cn/pub/slides/slides_tmpl/image/25-08-06-16:17:02-d29guvkup1d2ae82khu0.png">    </p:cNvPr>
          <p:cNvPicPr>
            <a:picLocks noChangeAspect="1"/>
          </p:cNvPicPr>
          <p:nvPr/>
        </p:nvPicPr>
        <p:blipFill>
          <a:blip r:embed="rId9"/>
          <a:stretch>
            <a:fillRect/>
          </a:stretch>
        </p:blipFill>
        <p:spPr>
          <a:xfrm flipH="1" flipV="1" rot="11100000">
            <a:off x="11116945" y="562610"/>
            <a:ext cx="368935" cy="368935"/>
          </a:xfrm>
          <a:prstGeom prst="rect">
            <a:avLst/>
          </a:prstGeom>
        </p:spPr>
      </p:pic>
    </p:spTree>
  </p:cSld>
  <p:clrMapOvr>
    <a:masterClrMapping/>
  </p:clrMapOvr>
</p:sld>
</file>

<file path=ppt/theme/theme1.xml><?xml version="1.0" encoding="utf-8"?>
<a:theme xmlns:a="http://schemas.openxmlformats.org/drawingml/2006/main" name="Custom Theme">
  <a:themeElements>
    <a:clrScheme name="Custom">
      <a:dk1>
        <a:srgbClr val="000000"/>
      </a:dk1>
      <a:lt1>
        <a:srgbClr val="FFFFFF"/>
      </a:lt1>
      <a:dk2>
        <a:srgbClr val="44546A"/>
      </a:dk2>
      <a:lt2>
        <a:srgbClr val="E7E6E6"/>
      </a:lt2>
      <a:accent1>
        <a:srgbClr val="004CC0"/>
      </a:accent1>
      <a:accent2>
        <a:srgbClr val="00B0F0"/>
      </a:accent2>
      <a:accent3>
        <a:srgbClr val="1D3EBF"/>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34</Slides>
  <Notes>34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34</vt:i4>
      </vt:variant>
    </vt:vector>
  </HeadingPairs>
  <TitlesOfParts>
    <vt:vector size="37"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vector>
  </TitlesOfParts>
  <Company>Moonshot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项目3 探索职业——方向瞄定与职业定位</dc:title>
  <dc:subject>项目3 探索职业——方向瞄定与职业定位</dc:subject>
  <dc:creator>Kimi</dc:creator>
  <cp:lastModifiedBy>Kimi</cp:lastModifiedBy>
  <cp:revision>1</cp:revision>
  <dcterms:created xsi:type="dcterms:W3CDTF">2025-09-04T13:26:47Z</dcterms:created>
  <dcterms:modified xsi:type="dcterms:W3CDTF">2025-09-04T13:26:47Z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4" name="AIGC">
    <vt:lpwstr>{"Label":"项目3 探索职业——方向瞄定与职业定位","ContentProducer":"001191110108MACG2KBH8F10000","ProduceID":"d2sp10gc86s76jtk49vg","ReservedCode1":"","ContentPropagator":"001191110108MACG2KBH8F20000","PropagateID":"d2sp10gc86s76jtk49vg","ReservedCode2":""}</vt:lpwstr>
  </property>
</Properties>
</file>